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09" r:id="rId2"/>
    <p:sldId id="256" r:id="rId3"/>
    <p:sldId id="271" r:id="rId4"/>
    <p:sldId id="305" r:id="rId5"/>
    <p:sldId id="306" r:id="rId6"/>
    <p:sldId id="307" r:id="rId7"/>
    <p:sldId id="269" r:id="rId8"/>
    <p:sldId id="283" r:id="rId9"/>
    <p:sldId id="270" r:id="rId10"/>
    <p:sldId id="272" r:id="rId11"/>
    <p:sldId id="273" r:id="rId12"/>
    <p:sldId id="274" r:id="rId13"/>
    <p:sldId id="275" r:id="rId14"/>
    <p:sldId id="284" r:id="rId15"/>
    <p:sldId id="276" r:id="rId16"/>
    <p:sldId id="279" r:id="rId17"/>
    <p:sldId id="277" r:id="rId18"/>
    <p:sldId id="285" r:id="rId19"/>
    <p:sldId id="278" r:id="rId20"/>
    <p:sldId id="266" r:id="rId21"/>
    <p:sldId id="262" r:id="rId22"/>
    <p:sldId id="263" r:id="rId23"/>
    <p:sldId id="264" r:id="rId24"/>
    <p:sldId id="268" r:id="rId25"/>
    <p:sldId id="281" r:id="rId26"/>
    <p:sldId id="282" r:id="rId27"/>
    <p:sldId id="288" r:id="rId28"/>
    <p:sldId id="289" r:id="rId29"/>
    <p:sldId id="290" r:id="rId30"/>
    <p:sldId id="291" r:id="rId31"/>
    <p:sldId id="303" r:id="rId32"/>
    <p:sldId id="292" r:id="rId33"/>
    <p:sldId id="304" r:id="rId34"/>
    <p:sldId id="293" r:id="rId35"/>
    <p:sldId id="294" r:id="rId36"/>
    <p:sldId id="295" r:id="rId37"/>
    <p:sldId id="296" r:id="rId38"/>
    <p:sldId id="298" r:id="rId39"/>
    <p:sldId id="299" r:id="rId40"/>
    <p:sldId id="300" r:id="rId41"/>
    <p:sldId id="301" r:id="rId42"/>
    <p:sldId id="302" r:id="rId43"/>
    <p:sldId id="308" r:id="rId4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6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142A6-25D5-4E0E-8E77-3C4D0E619083}" type="datetimeFigureOut">
              <a:rPr kumimoji="1" lang="ja-JP" altLang="en-US" smtClean="0"/>
              <a:pPr/>
              <a:t>2015/2/26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AC3B10-7471-4ACD-9ADF-F98116FF4CCF}" type="slidenum">
              <a:rPr kumimoji="1" lang="ja-JP" altLang="en-US" smtClean="0"/>
              <a:pPr/>
              <a:t>&lt;#&gt;</a:t>
            </a:fld>
            <a:endParaRPr kumimoji="1" lang="ja-JP" altLang="en-US"/>
          </a:p>
        </p:txBody>
      </p:sp>
    </p:spTree>
    <p:extLst>
      <p:ext uri="{BB962C8B-B14F-4D97-AF65-F5344CB8AC3E}">
        <p14:creationId xmlns:p14="http://schemas.microsoft.com/office/powerpoint/2010/main" xmlns="" val="39976039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a:t>
            </a:fld>
            <a:endParaRPr kumimoji="1" lang="ja-JP" altLang="en-US"/>
          </a:p>
        </p:txBody>
      </p:sp>
    </p:spTree>
    <p:extLst>
      <p:ext uri="{BB962C8B-B14F-4D97-AF65-F5344CB8AC3E}">
        <p14:creationId xmlns="" xmlns:p14="http://schemas.microsoft.com/office/powerpoint/2010/main" val="16112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10</a:t>
            </a:fld>
            <a:endParaRPr kumimoji="1" lang="ja-JP" altLang="en-US"/>
          </a:p>
        </p:txBody>
      </p:sp>
    </p:spTree>
    <p:extLst>
      <p:ext uri="{BB962C8B-B14F-4D97-AF65-F5344CB8AC3E}">
        <p14:creationId xmlns:p14="http://schemas.microsoft.com/office/powerpoint/2010/main" xmlns="" val="558346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20</a:t>
            </a:fld>
            <a:endParaRPr kumimoji="1" lang="ja-JP" altLang="en-US"/>
          </a:p>
        </p:txBody>
      </p:sp>
    </p:spTree>
    <p:extLst>
      <p:ext uri="{BB962C8B-B14F-4D97-AF65-F5344CB8AC3E}">
        <p14:creationId xmlns:p14="http://schemas.microsoft.com/office/powerpoint/2010/main" xmlns="" val="3548080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40</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43</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EAC3B10-7471-4ACD-9ADF-F98116FF4CCF}"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endParaRPr lang="ja-JP" altLang="en-US"/>
          </a:p>
        </p:txBody>
      </p:sp>
      <p:sp>
        <p:nvSpPr>
          <p:cNvPr id="4" name="日付プレースホルダ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fld id="{6890C55B-E5C9-4697-9020-C2C8E7D6C4D4}"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F791111-0FA7-4107-88FA-53A24675F4C4}"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11A0C4-1054-4164-8D72-A297E2E3535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91111-0FA7-4107-88FA-53A24675F4C4}" type="datetimeFigureOut">
              <a:rPr kumimoji="1" lang="ja-JP" altLang="en-US" smtClean="0"/>
              <a:pPr/>
              <a:t>2015/2/26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1A0C4-1054-4164-8D72-A297E2E3535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f.hatena.ne.jp/baby_theory/20130615012554"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f.hatena.ne.jp/baby_theory/2013061501301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hyperlink" Target="http://f.hatena.ne.jp/baby_theory/20120920000352"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sahi.com/articles/ASG2S5GVNG2SULFA01N.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asahi.com/articles/photo/AS20140224004675.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0648"/>
            <a:ext cx="7772400" cy="1470025"/>
          </a:xfrm>
        </p:spPr>
        <p:txBody>
          <a:bodyPr>
            <a:normAutofit/>
          </a:bodyPr>
          <a:lstStyle/>
          <a:p>
            <a:r>
              <a:rPr kumimoji="1" lang="ja-JP" altLang="en-US" dirty="0" smtClean="0"/>
              <a:t>都市デザイン論</a:t>
            </a:r>
            <a:endParaRPr kumimoji="1" lang="ja-JP" altLang="en-US" dirty="0"/>
          </a:p>
        </p:txBody>
      </p:sp>
      <p:sp>
        <p:nvSpPr>
          <p:cNvPr id="3" name="Rectangle 2"/>
          <p:cNvSpPr txBox="1">
            <a:spLocks noChangeArrowheads="1"/>
          </p:cNvSpPr>
          <p:nvPr/>
        </p:nvSpPr>
        <p:spPr>
          <a:xfrm>
            <a:off x="755576" y="1772816"/>
            <a:ext cx="7772400" cy="3024336"/>
          </a:xfrm>
          <a:prstGeom prst="rect">
            <a:avLst/>
          </a:prstGeom>
          <a:solidFill>
            <a:schemeClr val="accent6">
              <a:lumMod val="75000"/>
            </a:schemeClr>
          </a:solidFill>
          <a:ln>
            <a:solidFill>
              <a:schemeClr val="tx1"/>
            </a:solidFill>
          </a:ln>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　</a:t>
            </a:r>
            <a:r>
              <a:rPr lang="ja-JP" altLang="en-US" sz="5400" dirty="0" smtClean="0">
                <a:latin typeface="+mj-lt"/>
                <a:ea typeface="+mj-ea"/>
                <a:cs typeface="+mj-cs"/>
              </a:rPr>
              <a:t>都市・人流・観光</a:t>
            </a:r>
            <a: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教科書</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東京オリンピックを迎える</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rPr>
              <a:t>学生・社会人のための</a:t>
            </a:r>
            <a:endParaRPr lang="en-US" altLang="ja-JP"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観光・人流</a:t>
            </a:r>
            <a:r>
              <a:rPr lang="ja-JP" altLang="en-US" sz="4400" dirty="0" smtClean="0">
                <a:latin typeface="+mj-lt"/>
                <a:ea typeface="+mj-ea"/>
                <a:cs typeface="+mj-cs"/>
              </a:rPr>
              <a:t>概論</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タイトル 1"/>
          <p:cNvSpPr txBox="1">
            <a:spLocks/>
          </p:cNvSpPr>
          <p:nvPr/>
        </p:nvSpPr>
        <p:spPr>
          <a:xfrm>
            <a:off x="838200" y="4983311"/>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人流・観光研究所ＨＰ</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www.jinryu.jp</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44624"/>
            <a:ext cx="8229600" cy="922114"/>
          </a:xfrm>
          <a:ln>
            <a:solidFill>
              <a:schemeClr val="tx1"/>
            </a:solidFill>
          </a:ln>
        </p:spPr>
        <p:txBody>
          <a:bodyPr/>
          <a:lstStyle/>
          <a:p>
            <a:r>
              <a:rPr lang="ja-JP" altLang="en-US"/>
              <a:t>高齢化　</a:t>
            </a:r>
          </a:p>
        </p:txBody>
      </p:sp>
      <p:sp>
        <p:nvSpPr>
          <p:cNvPr id="60419" name="Rectangle 3"/>
          <p:cNvSpPr>
            <a:spLocks noGrp="1" noChangeArrowheads="1"/>
          </p:cNvSpPr>
          <p:nvPr>
            <p:ph type="body" idx="1"/>
          </p:nvPr>
        </p:nvSpPr>
        <p:spPr>
          <a:xfrm>
            <a:off x="457200" y="980728"/>
            <a:ext cx="8435975" cy="5877272"/>
          </a:xfrm>
        </p:spPr>
        <p:txBody>
          <a:bodyPr>
            <a:noAutofit/>
          </a:bodyPr>
          <a:lstStyle/>
          <a:p>
            <a:pPr>
              <a:lnSpc>
                <a:spcPct val="90000"/>
              </a:lnSpc>
            </a:pPr>
            <a:r>
              <a:rPr lang="ja-JP" altLang="en-US" dirty="0" smtClean="0"/>
              <a:t>高齢者</a:t>
            </a:r>
            <a:r>
              <a:rPr lang="ja-JP" altLang="en-US" dirty="0"/>
              <a:t>比率は年平均０．５％ずつ上昇</a:t>
            </a:r>
          </a:p>
          <a:p>
            <a:pPr>
              <a:lnSpc>
                <a:spcPct val="90000"/>
              </a:lnSpc>
            </a:pPr>
            <a:r>
              <a:rPr lang="ja-JP" altLang="en-US" dirty="0"/>
              <a:t>高齢者の定義　年齢上位１０％論　　　　</a:t>
            </a:r>
          </a:p>
          <a:p>
            <a:pPr>
              <a:lnSpc>
                <a:spcPct val="90000"/>
              </a:lnSpc>
              <a:buFontTx/>
              <a:buNone/>
            </a:pPr>
            <a:r>
              <a:rPr lang="ja-JP" altLang="en-US" dirty="0"/>
              <a:t>　　　　　　　　　　　　</a:t>
            </a:r>
            <a:r>
              <a:rPr lang="ja-JP" altLang="en-US" dirty="0" smtClean="0"/>
              <a:t>１９７０年</a:t>
            </a:r>
            <a:r>
              <a:rPr lang="ja-JP" altLang="en-US" dirty="0"/>
              <a:t>　６０歳以上　１０％</a:t>
            </a:r>
          </a:p>
          <a:p>
            <a:pPr>
              <a:lnSpc>
                <a:spcPct val="90000"/>
              </a:lnSpc>
            </a:pPr>
            <a:r>
              <a:rPr lang="ja-JP" altLang="en-US" dirty="0"/>
              <a:t>　　　　　　　　　　　　　</a:t>
            </a:r>
            <a:r>
              <a:rPr lang="ja-JP" altLang="en-US" dirty="0" smtClean="0"/>
              <a:t>８５年</a:t>
            </a:r>
            <a:r>
              <a:rPr lang="ja-JP" altLang="en-US" dirty="0"/>
              <a:t>　６５歳以上　１０％</a:t>
            </a:r>
          </a:p>
          <a:p>
            <a:pPr>
              <a:lnSpc>
                <a:spcPct val="90000"/>
              </a:lnSpc>
            </a:pPr>
            <a:r>
              <a:rPr lang="ja-JP" altLang="en-US" dirty="0"/>
              <a:t>　　　　　　　　　　　</a:t>
            </a:r>
            <a:r>
              <a:rPr lang="ja-JP" altLang="en-US" dirty="0" smtClean="0"/>
              <a:t>２０００年</a:t>
            </a:r>
            <a:r>
              <a:rPr lang="ja-JP" altLang="en-US" dirty="0"/>
              <a:t>　７０歳以上　１０％</a:t>
            </a:r>
          </a:p>
          <a:p>
            <a:pPr>
              <a:lnSpc>
                <a:spcPct val="90000"/>
              </a:lnSpc>
            </a:pPr>
            <a:r>
              <a:rPr lang="ja-JP" altLang="en-US" dirty="0" smtClean="0"/>
              <a:t>要介護者率</a:t>
            </a:r>
            <a:r>
              <a:rPr lang="ja-JP" altLang="en-US" dirty="0"/>
              <a:t>　</a:t>
            </a:r>
            <a:r>
              <a:rPr lang="ja-JP" altLang="en-US" dirty="0" smtClean="0"/>
              <a:t>６５</a:t>
            </a:r>
            <a:r>
              <a:rPr lang="ja-JP" altLang="en-US" dirty="0"/>
              <a:t>～</a:t>
            </a:r>
            <a:r>
              <a:rPr lang="en-US" altLang="ja-JP" dirty="0"/>
              <a:t>1.5%</a:t>
            </a:r>
            <a:r>
              <a:rPr lang="ja-JP" altLang="en-US" dirty="0"/>
              <a:t>　７０～３％　７５～</a:t>
            </a:r>
            <a:r>
              <a:rPr lang="en-US" altLang="ja-JP" dirty="0"/>
              <a:t>5.5%</a:t>
            </a:r>
            <a:r>
              <a:rPr lang="ja-JP" altLang="en-US" dirty="0"/>
              <a:t>　８０～１０％　８５～２０％</a:t>
            </a:r>
          </a:p>
          <a:p>
            <a:pPr>
              <a:lnSpc>
                <a:spcPct val="90000"/>
              </a:lnSpc>
            </a:pPr>
            <a:r>
              <a:rPr lang="ja-JP" altLang="en-US" dirty="0"/>
              <a:t>８００万人中要ケア３００万人　１５００万人は自立</a:t>
            </a:r>
          </a:p>
          <a:p>
            <a:pPr>
              <a:lnSpc>
                <a:spcPct val="90000"/>
              </a:lnSpc>
            </a:pPr>
            <a:r>
              <a:rPr lang="ja-JP" altLang="en-US" dirty="0">
                <a:solidFill>
                  <a:srgbClr val="FF0000"/>
                </a:solidFill>
              </a:rPr>
              <a:t>国連は高齢化率が７％を超えたもの</a:t>
            </a:r>
            <a:r>
              <a:rPr lang="ja-JP" altLang="en-US" dirty="0"/>
              <a:t>を高齢化社会、１４％を超えたものを高齢社会と</a:t>
            </a:r>
            <a:r>
              <a:rPr lang="ja-JP" altLang="en-US" dirty="0" smtClean="0"/>
              <a:t>定義</a:t>
            </a:r>
            <a:endParaRPr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normAutofit fontScale="90000"/>
          </a:bodyPr>
          <a:lstStyle/>
          <a:p>
            <a:r>
              <a:rPr lang="ja-JP" altLang="ja-JP" dirty="0" smtClean="0"/>
              <a:t>高齢者の増加</a:t>
            </a:r>
            <a:r>
              <a:rPr lang="en-US" altLang="ja-JP" dirty="0" smtClean="0"/>
              <a:t/>
            </a:r>
            <a:br>
              <a:rPr lang="en-US" altLang="ja-JP" dirty="0" smtClean="0"/>
            </a:br>
            <a:r>
              <a:rPr lang="ja-JP" altLang="ja-JP" dirty="0" smtClean="0"/>
              <a:t>首都圏はある時突然ダウン</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地方圏「高齢化」と大都市圏「高齢化」の現象は同じではない。都市部での高齢化が著しい。</a:t>
            </a:r>
            <a:endParaRPr lang="en-US" altLang="ja-JP" dirty="0" smtClean="0"/>
          </a:p>
          <a:p>
            <a:r>
              <a:rPr lang="ja-JP" altLang="ja-JP" dirty="0" smtClean="0"/>
              <a:t>高齢化率は大都市を抱えていない県では既に高齢化が進んでおり高齢者人口は大きくは増えない。若年層が減るために高齢化率が高まる格好で、秋田の高齢者人口は２５年から減少</a:t>
            </a:r>
            <a:endParaRPr lang="en-US" altLang="ja-JP" dirty="0" smtClean="0"/>
          </a:p>
          <a:p>
            <a:r>
              <a:rPr lang="ja-JP" altLang="ja-JP" dirty="0" smtClean="0"/>
              <a:t>地方出身の</a:t>
            </a:r>
            <a:r>
              <a:rPr lang="en-US" altLang="ja-JP" dirty="0" err="1" smtClean="0"/>
              <a:t>団塊の世代</a:t>
            </a:r>
            <a:r>
              <a:rPr lang="ja-JP" altLang="ja-JP" dirty="0" smtClean="0"/>
              <a:t>が都市にとどまることで、大都市圏では高齢者人口の増加が顕著。埼玉、千葉、東京、神奈川、愛知など７都県では４０年の６５歳以上人口が現在の１．４倍以上になる見込み。７５歳以上でみると埼玉、神奈川両県は２倍以上になる。</a:t>
            </a:r>
          </a:p>
          <a:p>
            <a:pPr>
              <a:buNone/>
            </a:pP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f:id:baby_theory:20130615012554p:image">
            <a:hlinkClick r:id="rId3" tgtFrame="&quot;_blank&quot;"/>
          </p:cNvPr>
          <p:cNvPicPr/>
          <p:nvPr/>
        </p:nvPicPr>
        <p:blipFill>
          <a:blip r:embed="rId4" cstate="print"/>
          <a:srcRect/>
          <a:stretch>
            <a:fillRect/>
          </a:stretch>
        </p:blipFill>
        <p:spPr bwMode="auto">
          <a:xfrm>
            <a:off x="251520" y="0"/>
            <a:ext cx="8640960" cy="64561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864096"/>
          </a:xfrm>
          <a:ln>
            <a:solidFill>
              <a:schemeClr val="accent1"/>
            </a:solidFill>
          </a:ln>
        </p:spPr>
        <p:txBody>
          <a:bodyPr>
            <a:normAutofit/>
          </a:bodyPr>
          <a:lstStyle/>
          <a:p>
            <a:r>
              <a:rPr lang="ja-JP" altLang="en-US" dirty="0" smtClean="0"/>
              <a:t>首都圏</a:t>
            </a:r>
            <a:r>
              <a:rPr lang="ja-JP" altLang="ja-JP" dirty="0" smtClean="0"/>
              <a:t>医療・介護体制</a:t>
            </a:r>
            <a:r>
              <a:rPr lang="ja-JP" altLang="en-US" dirty="0" smtClean="0"/>
              <a:t>が急務</a:t>
            </a:r>
            <a:endParaRPr kumimoji="1" lang="ja-JP" altLang="en-US" dirty="0"/>
          </a:p>
        </p:txBody>
      </p:sp>
      <p:sp>
        <p:nvSpPr>
          <p:cNvPr id="3" name="コンテンツ プレースホルダ 2"/>
          <p:cNvSpPr>
            <a:spLocks noGrp="1"/>
          </p:cNvSpPr>
          <p:nvPr>
            <p:ph idx="1"/>
          </p:nvPr>
        </p:nvSpPr>
        <p:spPr>
          <a:xfrm>
            <a:off x="457200" y="1052736"/>
            <a:ext cx="8229600" cy="6336704"/>
          </a:xfrm>
        </p:spPr>
        <p:txBody>
          <a:bodyPr>
            <a:normAutofit/>
          </a:bodyPr>
          <a:lstStyle/>
          <a:p>
            <a:r>
              <a:rPr lang="en-US" altLang="ja-JP" dirty="0" smtClean="0"/>
              <a:t>65</a:t>
            </a:r>
            <a:r>
              <a:rPr lang="ja-JP" altLang="ja-JP" dirty="0" smtClean="0"/>
              <a:t>歳以上人口の増加率、トップ</a:t>
            </a:r>
            <a:r>
              <a:rPr lang="en-US" altLang="ja-JP" dirty="0" smtClean="0"/>
              <a:t>5</a:t>
            </a:r>
            <a:r>
              <a:rPr lang="ja-JP" altLang="ja-JP" dirty="0" smtClean="0"/>
              <a:t>のうち、首都圏が</a:t>
            </a:r>
            <a:r>
              <a:rPr lang="en-US" altLang="ja-JP" dirty="0" smtClean="0"/>
              <a:t>2</a:t>
            </a:r>
            <a:r>
              <a:rPr lang="ja-JP" altLang="ja-JP" dirty="0" err="1" smtClean="0"/>
              <a:t>、</a:t>
            </a:r>
            <a:r>
              <a:rPr lang="en-US" altLang="ja-JP" dirty="0" smtClean="0"/>
              <a:t>3</a:t>
            </a:r>
            <a:r>
              <a:rPr lang="ja-JP" altLang="ja-JP" dirty="0" err="1" smtClean="0"/>
              <a:t>、</a:t>
            </a:r>
            <a:r>
              <a:rPr lang="en-US" altLang="ja-JP" dirty="0" smtClean="0"/>
              <a:t>4</a:t>
            </a:r>
            <a:r>
              <a:rPr lang="ja-JP" altLang="ja-JP" dirty="0" smtClean="0"/>
              <a:t>位を占めている。加えて、愛知、福岡、大阪等の大都市部がもれなくランクイン</a:t>
            </a:r>
            <a:endParaRPr lang="en-US" altLang="ja-JP" dirty="0" smtClean="0"/>
          </a:p>
          <a:p>
            <a:r>
              <a:rPr lang="en-US" altLang="ja-JP" dirty="0" smtClean="0"/>
              <a:t>2040</a:t>
            </a:r>
            <a:r>
              <a:rPr lang="ja-JP" altLang="ja-JP" dirty="0" smtClean="0"/>
              <a:t>年の首都圏には、わが国の</a:t>
            </a:r>
            <a:r>
              <a:rPr lang="en-US" altLang="ja-JP" dirty="0" smtClean="0"/>
              <a:t>30</a:t>
            </a:r>
            <a:r>
              <a:rPr lang="ja-JP" altLang="ja-JP" dirty="0" smtClean="0"/>
              <a:t>％の人口が住んでいるが、今後</a:t>
            </a:r>
            <a:r>
              <a:rPr lang="en-US" altLang="ja-JP" dirty="0" smtClean="0"/>
              <a:t>30</a:t>
            </a:r>
            <a:r>
              <a:rPr lang="ja-JP" altLang="ja-JP" dirty="0" smtClean="0"/>
              <a:t>年間の間に増える高齢者は、首都圏に住む人が</a:t>
            </a:r>
            <a:r>
              <a:rPr lang="en-US" altLang="ja-JP" dirty="0" smtClean="0"/>
              <a:t>42</a:t>
            </a:r>
            <a:r>
              <a:rPr lang="ja-JP" altLang="ja-JP" dirty="0" smtClean="0"/>
              <a:t>％を超える計算</a:t>
            </a:r>
            <a:endParaRPr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ja-JP" dirty="0" smtClean="0"/>
              <a:t>大量の高齢者を首都圏等の大都市部は、本当にスムーズに吸収できるのか。</a:t>
            </a:r>
            <a:endParaRPr lang="en-US" altLang="ja-JP" dirty="0" smtClean="0"/>
          </a:p>
          <a:p>
            <a:r>
              <a:rPr lang="ja-JP" altLang="ja-JP" dirty="0" smtClean="0"/>
              <a:t>ケアマネージャーの数は</a:t>
            </a:r>
            <a:r>
              <a:rPr lang="ja-JP" altLang="en-US" dirty="0" smtClean="0"/>
              <a:t>足りるか</a:t>
            </a:r>
            <a:r>
              <a:rPr lang="ja-JP" altLang="ja-JP" dirty="0" smtClean="0"/>
              <a:t>。</a:t>
            </a:r>
            <a:endParaRPr lang="en-US" altLang="ja-JP" dirty="0" smtClean="0"/>
          </a:p>
          <a:p>
            <a:r>
              <a:rPr lang="ja-JP" altLang="ja-JP" dirty="0" smtClean="0"/>
              <a:t>介護施設の整備は</a:t>
            </a:r>
            <a:r>
              <a:rPr lang="ja-JP" altLang="en-US" dirty="0" smtClean="0"/>
              <a:t>進むのか</a:t>
            </a:r>
            <a:r>
              <a:rPr lang="ja-JP" altLang="ja-JP" dirty="0" smtClean="0"/>
              <a:t>。</a:t>
            </a:r>
            <a:endParaRPr lang="en-US" altLang="ja-JP" dirty="0" smtClean="0"/>
          </a:p>
          <a:p>
            <a:r>
              <a:rPr lang="ja-JP" altLang="ja-JP" dirty="0" smtClean="0"/>
              <a:t>急速な高齢化を念頭に置いた効率の良い医療・介護体制を首都圏で構築していくことは、極めて難度の高い営為</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864096"/>
          </a:xfrm>
          <a:ln>
            <a:solidFill>
              <a:schemeClr val="accent1"/>
            </a:solidFill>
          </a:ln>
        </p:spPr>
        <p:txBody>
          <a:bodyPr/>
          <a:lstStyle/>
          <a:p>
            <a:r>
              <a:rPr lang="ja-JP" altLang="ja-JP" dirty="0" smtClean="0"/>
              <a:t>高齢化加速</a:t>
            </a:r>
            <a:endParaRPr kumimoji="1" lang="ja-JP" altLang="en-US" dirty="0"/>
          </a:p>
        </p:txBody>
      </p:sp>
      <p:sp>
        <p:nvSpPr>
          <p:cNvPr id="3" name="コンテンツ プレースホルダ 2"/>
          <p:cNvSpPr>
            <a:spLocks noGrp="1"/>
          </p:cNvSpPr>
          <p:nvPr>
            <p:ph idx="1"/>
          </p:nvPr>
        </p:nvSpPr>
        <p:spPr>
          <a:xfrm>
            <a:off x="457200" y="836712"/>
            <a:ext cx="8229600" cy="6480720"/>
          </a:xfrm>
        </p:spPr>
        <p:txBody>
          <a:bodyPr>
            <a:normAutofit fontScale="92500" lnSpcReduction="10000"/>
          </a:bodyPr>
          <a:lstStyle/>
          <a:p>
            <a:r>
              <a:rPr lang="ja-JP" altLang="ja-JP" dirty="0" smtClean="0"/>
              <a:t>２０１０年基準</a:t>
            </a:r>
            <a:r>
              <a:rPr lang="ja-JP" altLang="en-US" dirty="0" smtClean="0"/>
              <a:t>の</a:t>
            </a:r>
            <a:r>
              <a:rPr lang="ja-JP" altLang="ja-JP" dirty="0" smtClean="0"/>
              <a:t>６５歳以上の増加率は神奈川県が６０％、東京都５４％、島根県はマイナス２％。</a:t>
            </a:r>
            <a:endParaRPr lang="en-US" altLang="ja-JP" dirty="0" smtClean="0"/>
          </a:p>
          <a:p>
            <a:r>
              <a:rPr lang="ja-JP" altLang="ja-JP" dirty="0" smtClean="0"/>
              <a:t>松谷明彦政策研究大名誉教授解説</a:t>
            </a:r>
            <a:r>
              <a:rPr lang="en-US" altLang="ja-JP" dirty="0" smtClean="0"/>
              <a:t/>
            </a:r>
            <a:br>
              <a:rPr lang="en-US" altLang="ja-JP" dirty="0" smtClean="0"/>
            </a:br>
            <a:r>
              <a:rPr lang="ja-JP" altLang="ja-JP" dirty="0" smtClean="0"/>
              <a:t>　「高齢者が６割増えれば老人ホームも６割増やさなければならない。島根は高齢者が増えないから施設を増やす必要もない」</a:t>
            </a:r>
            <a:r>
              <a:rPr lang="en-US" altLang="ja-JP" dirty="0" smtClean="0"/>
              <a:t/>
            </a:r>
            <a:br>
              <a:rPr lang="en-US" altLang="ja-JP" dirty="0" smtClean="0"/>
            </a:br>
            <a:r>
              <a:rPr lang="ja-JP" altLang="ja-JP" dirty="0" smtClean="0"/>
              <a:t>　「島根の場合、高齢者が</a:t>
            </a:r>
            <a:r>
              <a:rPr lang="ja-JP" altLang="ja-JP" dirty="0" err="1" smtClean="0"/>
              <a:t>そこそこ</a:t>
            </a:r>
            <a:r>
              <a:rPr lang="ja-JP" altLang="ja-JP" dirty="0" smtClean="0"/>
              <a:t>食べていける働き口があり、支え合いのシステムも、十分ではないにせよ、できている。東京にはそれがありません」</a:t>
            </a:r>
            <a:r>
              <a:rPr lang="en-US" altLang="ja-JP" dirty="0" smtClean="0"/>
              <a:t/>
            </a:r>
            <a:br>
              <a:rPr lang="en-US" altLang="ja-JP" dirty="0" smtClean="0"/>
            </a:br>
            <a:r>
              <a:rPr lang="ja-JP" altLang="ja-JP" dirty="0" smtClean="0"/>
              <a:t>　「これまで地方が抱えていた問題に大都市はこれから直面します。都会へ行けば働き口があるという時代は終わり、地方へ人が逆流する可能性がある」</a:t>
            </a:r>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コンパクトシティ</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en-US" dirty="0" smtClean="0"/>
              <a:t>都市のスプロール化を抑制して、都市の中心部に様々な施設をコンパクトに集中させた街</a:t>
            </a:r>
            <a:endParaRPr lang="en-US" altLang="ja-JP" dirty="0" smtClean="0"/>
          </a:p>
          <a:p>
            <a:r>
              <a:rPr lang="ja-JP" altLang="en-US" dirty="0" smtClean="0"/>
              <a:t>メリットは、自動車がなくても暮らせる街になることと、それに伴ってインフラの維持費や更新費が削減できること</a:t>
            </a:r>
            <a:endParaRPr lang="en-US" altLang="ja-JP" dirty="0" smtClean="0"/>
          </a:p>
          <a:p>
            <a:r>
              <a:rPr lang="ja-JP" altLang="en-US" dirty="0" smtClean="0"/>
              <a:t>自動車を運転できない若者や高齢者（交通弱者）が暮らしやすい街</a:t>
            </a:r>
            <a:endParaRPr lang="en-US" altLang="ja-JP" dirty="0" smtClean="0"/>
          </a:p>
          <a:p>
            <a:r>
              <a:rPr lang="ja-JP" altLang="en-US" dirty="0" smtClean="0"/>
              <a:t>都市計画家のピーター・カルソープによって提唱された「公共交通指向型開発」と結び付けられて、路線バスやライトレールを敷設する等によって公共性の高い交通機関の利便性の向上目指</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ln>
            <a:solidFill>
              <a:schemeClr val="accent1"/>
            </a:solidFill>
          </a:ln>
        </p:spPr>
        <p:txBody>
          <a:bodyPr/>
          <a:lstStyle/>
          <a:p>
            <a:r>
              <a:rPr lang="en-US" altLang="ja-JP" dirty="0" err="1" smtClean="0"/>
              <a:t>コンパクトシティ政策</a:t>
            </a:r>
            <a:r>
              <a:rPr lang="ja-JP" altLang="en-US" dirty="0" smtClean="0"/>
              <a:t>は</a:t>
            </a:r>
            <a:r>
              <a:rPr lang="ja-JP" altLang="ja-JP" dirty="0" smtClean="0"/>
              <a:t>成功</a:t>
            </a:r>
            <a:r>
              <a:rPr lang="ja-JP" altLang="en-US"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高齢者が郊外の一戸建てから利便性を求めて都心部のタワーマンションへと移住</a:t>
            </a:r>
            <a:r>
              <a:rPr lang="ja-JP" altLang="en-US" dirty="0" smtClean="0"/>
              <a:t>。</a:t>
            </a:r>
            <a:endParaRPr lang="en-US" altLang="ja-JP" dirty="0" smtClean="0"/>
          </a:p>
          <a:p>
            <a:r>
              <a:rPr lang="ja-JP" altLang="ja-JP" dirty="0" smtClean="0"/>
              <a:t>コンパクトシティ政策を行っていない都市でも、同様の現象が発生</a:t>
            </a:r>
            <a:r>
              <a:rPr lang="ja-JP" altLang="en-US" dirty="0" smtClean="0"/>
              <a:t>、</a:t>
            </a:r>
            <a:r>
              <a:rPr lang="ja-JP" altLang="ja-JP" dirty="0" smtClean="0"/>
              <a:t>国交省の政策とは関係</a:t>
            </a:r>
            <a:r>
              <a:rPr lang="ja-JP" altLang="en-US" dirty="0" smtClean="0"/>
              <a:t>なし</a:t>
            </a:r>
            <a:endParaRPr lang="en-US" altLang="ja-JP" dirty="0" smtClean="0"/>
          </a:p>
          <a:p>
            <a:r>
              <a:rPr lang="ja-JP" altLang="ja-JP" dirty="0" smtClean="0"/>
              <a:t>都心部へ移住できるのは資産ある高齢者のみ</a:t>
            </a:r>
            <a:endParaRPr lang="en-US" altLang="ja-JP" dirty="0" smtClean="0"/>
          </a:p>
          <a:p>
            <a:r>
              <a:rPr lang="ja-JP" altLang="ja-JP" dirty="0" smtClean="0"/>
              <a:t>コンパクトシティ政策は社会格差を「逆分配」</a:t>
            </a:r>
            <a:endParaRPr lang="en-US" altLang="ja-JP" dirty="0" smtClean="0"/>
          </a:p>
          <a:p>
            <a:r>
              <a:rPr lang="ja-JP" altLang="ja-JP" dirty="0" smtClean="0"/>
              <a:t>政治・行政は資産のある高齢者をより一層、優遇することではなく、郊外に取り残されてしまう高齢者を支えること</a:t>
            </a:r>
            <a:endParaRPr lang="en-US" altLang="ja-JP"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5760"/>
            <a:ext cx="8229600" cy="1143000"/>
          </a:xfrm>
          <a:ln>
            <a:solidFill>
              <a:schemeClr val="accent1"/>
            </a:solidFill>
          </a:ln>
        </p:spPr>
        <p:txBody>
          <a:bodyPr/>
          <a:lstStyle/>
          <a:p>
            <a:r>
              <a:rPr kumimoji="1" lang="ja-JP" altLang="en-US" dirty="0" smtClean="0"/>
              <a:t>青森 　</a:t>
            </a:r>
            <a:r>
              <a:rPr lang="ja-JP" altLang="en-US" dirty="0" smtClean="0"/>
              <a:t>「アウガ」</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Autofit/>
          </a:bodyPr>
          <a:lstStyle/>
          <a:p>
            <a:r>
              <a:rPr lang="ja-JP" altLang="en-US" dirty="0" smtClean="0"/>
              <a:t>青森市は</a:t>
            </a:r>
            <a:r>
              <a:rPr lang="en-US" altLang="ja-JP" dirty="0" smtClean="0"/>
              <a:t>2001</a:t>
            </a:r>
            <a:r>
              <a:rPr lang="ja-JP" altLang="en-US" dirty="0" smtClean="0"/>
              <a:t>年に青森駅前しんまち商店街入口付近に商業施設「アウガ」を建設</a:t>
            </a:r>
            <a:endParaRPr lang="en-US" altLang="ja-JP" dirty="0" smtClean="0"/>
          </a:p>
          <a:p>
            <a:r>
              <a:rPr lang="ja-JP" altLang="en-US" dirty="0" smtClean="0"/>
              <a:t>「アウガ」周辺の歩行者数は大幅増加。だが、肝心のしんまち商店街の歩行者数は減少。「アウガ」がしんまち商店街へ向かう歩行者の足を堰き止めた可能性すらある。</a:t>
            </a:r>
            <a:endParaRPr lang="en-US" altLang="ja-JP" dirty="0" smtClean="0"/>
          </a:p>
          <a:p>
            <a:r>
              <a:rPr lang="ja-JP" altLang="en-US" dirty="0" smtClean="0">
                <a:solidFill>
                  <a:srgbClr val="FF0000"/>
                </a:solidFill>
              </a:rPr>
              <a:t>青森市の「アウガ」は、</a:t>
            </a:r>
            <a:r>
              <a:rPr lang="ja-JP" altLang="ja-JP" dirty="0" smtClean="0">
                <a:solidFill>
                  <a:srgbClr val="FF0000"/>
                </a:solidFill>
              </a:rPr>
              <a:t>債務問題や計画を大きく上回る赤字の発生など、経営の問題が深刻化</a:t>
            </a:r>
            <a:r>
              <a:rPr lang="ja-JP" altLang="en-US" dirty="0" smtClean="0"/>
              <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lang="ja-JP" altLang="en-US" dirty="0" smtClean="0"/>
              <a:t>富山市　ライトレール</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fontScale="92500" lnSpcReduction="20000"/>
          </a:bodyPr>
          <a:lstStyle/>
          <a:p>
            <a:r>
              <a:rPr lang="ja-JP" altLang="en-US" dirty="0" smtClean="0">
                <a:solidFill>
                  <a:srgbClr val="FF0000"/>
                </a:solidFill>
              </a:rPr>
              <a:t>コンパクトシティ政策実施以降の富山市財政は厳しい状況</a:t>
            </a:r>
            <a:endParaRPr lang="en-US" altLang="ja-JP" dirty="0" smtClean="0">
              <a:solidFill>
                <a:srgbClr val="FF0000"/>
              </a:solidFill>
            </a:endParaRPr>
          </a:p>
          <a:p>
            <a:r>
              <a:rPr lang="ja-JP" altLang="en-US" dirty="0" smtClean="0"/>
              <a:t>予算に占める地方債割合は年々増加の一途</a:t>
            </a:r>
            <a:endParaRPr lang="en-US" altLang="ja-JP" dirty="0" smtClean="0"/>
          </a:p>
          <a:p>
            <a:r>
              <a:rPr lang="ja-JP" altLang="en-US" dirty="0" smtClean="0"/>
              <a:t>富山市の地方債は都市別ランキングの中核市の中ではワースト４位（中核市は全国で４１市。青森市はワースト３位）</a:t>
            </a:r>
            <a:endParaRPr lang="en-US" altLang="ja-JP" dirty="0" smtClean="0"/>
          </a:p>
          <a:p>
            <a:r>
              <a:rPr lang="ja-JP" altLang="en-US" dirty="0" smtClean="0"/>
              <a:t>市民一人当の借金は約</a:t>
            </a:r>
            <a:r>
              <a:rPr lang="en-US" altLang="ja-JP" dirty="0" smtClean="0"/>
              <a:t>58</a:t>
            </a:r>
            <a:r>
              <a:rPr lang="ja-JP" altLang="en-US" dirty="0" smtClean="0"/>
              <a:t>万円（中核市は約</a:t>
            </a:r>
            <a:r>
              <a:rPr lang="en-US" altLang="ja-JP" dirty="0" smtClean="0"/>
              <a:t>39</a:t>
            </a:r>
            <a:r>
              <a:rPr lang="ja-JP" altLang="en-US" dirty="0" smtClean="0"/>
              <a:t>万円）</a:t>
            </a:r>
            <a:endParaRPr lang="en-US" altLang="ja-JP" dirty="0" smtClean="0"/>
          </a:p>
          <a:p>
            <a:r>
              <a:rPr lang="ja-JP" altLang="en-US" dirty="0" smtClean="0"/>
              <a:t>実質公債費比率も年々増加の一途、</a:t>
            </a:r>
            <a:r>
              <a:rPr lang="en-US" altLang="ja-JP" dirty="0" smtClean="0"/>
              <a:t>2007</a:t>
            </a:r>
            <a:r>
              <a:rPr lang="ja-JP" altLang="en-US" dirty="0" smtClean="0"/>
              <a:t>年度で</a:t>
            </a:r>
            <a:r>
              <a:rPr lang="en-US" altLang="ja-JP" dirty="0" smtClean="0"/>
              <a:t>11.7</a:t>
            </a:r>
            <a:r>
              <a:rPr lang="ja-JP" altLang="en-US" dirty="0" smtClean="0"/>
              <a:t>％、</a:t>
            </a:r>
            <a:r>
              <a:rPr lang="en-US" altLang="ja-JP" dirty="0" smtClean="0"/>
              <a:t>2011</a:t>
            </a:r>
            <a:r>
              <a:rPr lang="ja-JP" altLang="en-US" dirty="0" smtClean="0"/>
              <a:t>年度で</a:t>
            </a:r>
            <a:r>
              <a:rPr lang="en-US" altLang="ja-JP" dirty="0" smtClean="0"/>
              <a:t>13.9</a:t>
            </a:r>
            <a:r>
              <a:rPr lang="ja-JP" altLang="en-US" dirty="0" smtClean="0"/>
              <a:t>％。ちなみに、</a:t>
            </a:r>
            <a:r>
              <a:rPr lang="en-US" altLang="ja-JP" dirty="0" smtClean="0"/>
              <a:t>18%</a:t>
            </a:r>
            <a:r>
              <a:rPr lang="ja-JP" altLang="en-US" dirty="0" smtClean="0"/>
              <a:t>以上になると、地方債発行に国や都道府県の許可が必要</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12777"/>
            <a:ext cx="7772400" cy="3888432"/>
          </a:xfrm>
          <a:ln>
            <a:solidFill>
              <a:schemeClr val="accent1"/>
            </a:solidFill>
          </a:ln>
        </p:spPr>
        <p:txBody>
          <a:bodyPr>
            <a:normAutofit/>
          </a:bodyPr>
          <a:lstStyle/>
          <a:p>
            <a:r>
              <a:rPr lang="ja-JP" altLang="en-US" dirty="0" smtClean="0"/>
              <a:t>都市デザイン論　</a:t>
            </a:r>
            <a:r>
              <a:rPr kumimoji="1" lang="ja-JP" altLang="en-US" dirty="0" smtClean="0"/>
              <a:t>第十</a:t>
            </a:r>
            <a:r>
              <a:rPr lang="ja-JP" altLang="en-US" dirty="0" smtClean="0"/>
              <a:t>三</a:t>
            </a:r>
            <a:r>
              <a:rPr kumimoji="1" lang="ja-JP" altLang="en-US" dirty="0" smtClean="0"/>
              <a:t>回</a:t>
            </a:r>
            <a:r>
              <a:rPr kumimoji="1" lang="en-US" altLang="ja-JP" dirty="0" smtClean="0"/>
              <a:t/>
            </a:r>
            <a:br>
              <a:rPr kumimoji="1" lang="en-US" altLang="ja-JP" dirty="0" smtClean="0"/>
            </a:br>
            <a:r>
              <a:rPr kumimoji="1" lang="ja-JP" altLang="en-US" dirty="0" smtClean="0"/>
              <a:t>　</a:t>
            </a:r>
            <a:r>
              <a:rPr kumimoji="1" lang="en-US" altLang="ja-JP" dirty="0" smtClean="0"/>
              <a:t/>
            </a:r>
            <a:br>
              <a:rPr kumimoji="1" lang="en-US" altLang="ja-JP" dirty="0" smtClean="0"/>
            </a:br>
            <a:r>
              <a:rPr kumimoji="1" lang="ja-JP" altLang="en-US" dirty="0" smtClean="0"/>
              <a:t>高齢社会と都市</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lstStyle/>
          <a:p>
            <a:r>
              <a:rPr lang="ja-JP" altLang="en-US"/>
              <a:t>年金</a:t>
            </a:r>
          </a:p>
        </p:txBody>
      </p:sp>
      <p:sp>
        <p:nvSpPr>
          <p:cNvPr id="11267" name="Rectangle 3"/>
          <p:cNvSpPr>
            <a:spLocks noGrp="1" noChangeArrowheads="1"/>
          </p:cNvSpPr>
          <p:nvPr>
            <p:ph type="body" idx="1"/>
          </p:nvPr>
        </p:nvSpPr>
        <p:spPr/>
        <p:txBody>
          <a:bodyPr/>
          <a:lstStyle/>
          <a:p>
            <a:pPr>
              <a:lnSpc>
                <a:spcPct val="90000"/>
              </a:lnSpc>
            </a:pPr>
            <a:r>
              <a:rPr lang="ja-JP" altLang="en-US" dirty="0"/>
              <a:t>高齢社会だから年金が成り立たないのである。</a:t>
            </a:r>
          </a:p>
          <a:p>
            <a:pPr>
              <a:lnSpc>
                <a:spcPct val="90000"/>
              </a:lnSpc>
            </a:pPr>
            <a:r>
              <a:rPr lang="ja-JP" altLang="en-US" dirty="0"/>
              <a:t>日本は</a:t>
            </a:r>
            <a:r>
              <a:rPr lang="en-US" altLang="ja-JP" dirty="0"/>
              <a:t>65</a:t>
            </a:r>
            <a:r>
              <a:rPr lang="ja-JP" altLang="en-US" dirty="0"/>
              <a:t>歳以上人口が</a:t>
            </a:r>
            <a:r>
              <a:rPr lang="en-US" altLang="ja-JP" dirty="0"/>
              <a:t>7</a:t>
            </a:r>
            <a:r>
              <a:rPr lang="ja-JP" altLang="en-US" dirty="0"/>
              <a:t>％から</a:t>
            </a:r>
            <a:r>
              <a:rPr lang="en-US" altLang="ja-JP" dirty="0"/>
              <a:t>14</a:t>
            </a:r>
            <a:r>
              <a:rPr lang="ja-JP" altLang="en-US" dirty="0"/>
              <a:t>％になるのに</a:t>
            </a:r>
            <a:r>
              <a:rPr lang="en-US" altLang="ja-JP" dirty="0"/>
              <a:t>25</a:t>
            </a:r>
            <a:r>
              <a:rPr lang="ja-JP" altLang="en-US" dirty="0"/>
              <a:t>年。フランスは</a:t>
            </a:r>
            <a:r>
              <a:rPr lang="en-US" altLang="ja-JP" dirty="0"/>
              <a:t>110</a:t>
            </a:r>
            <a:r>
              <a:rPr lang="ja-JP" altLang="en-US" dirty="0"/>
              <a:t>年かかった。</a:t>
            </a:r>
          </a:p>
          <a:p>
            <a:pPr>
              <a:lnSpc>
                <a:spcPct val="90000"/>
              </a:lnSpc>
            </a:pPr>
            <a:r>
              <a:rPr lang="ja-JP" altLang="en-US" dirty="0"/>
              <a:t>従って、フランスは</a:t>
            </a:r>
            <a:r>
              <a:rPr lang="en-US" altLang="ja-JP" dirty="0"/>
              <a:t>20</a:t>
            </a:r>
            <a:r>
              <a:rPr lang="ja-JP" altLang="en-US" dirty="0"/>
              <a:t>年間に一回制度改正をすればよかったが、日本は</a:t>
            </a:r>
            <a:r>
              <a:rPr lang="en-US" altLang="ja-JP" dirty="0"/>
              <a:t>5</a:t>
            </a:r>
            <a:r>
              <a:rPr lang="ja-JP" altLang="en-US" dirty="0"/>
              <a:t>年に一回改正しなければならない</a:t>
            </a:r>
          </a:p>
          <a:p>
            <a:pPr>
              <a:lnSpc>
                <a:spcPct val="90000"/>
              </a:lnSpc>
            </a:pPr>
            <a:r>
              <a:rPr lang="ja-JP" altLang="en-US" dirty="0">
                <a:solidFill>
                  <a:srgbClr val="FF0000"/>
                </a:solidFill>
              </a:rPr>
              <a:t>高齢者の</a:t>
            </a:r>
            <a:r>
              <a:rPr lang="en-US" altLang="ja-JP" dirty="0">
                <a:solidFill>
                  <a:srgbClr val="FF0000"/>
                </a:solidFill>
              </a:rPr>
              <a:t>3</a:t>
            </a:r>
            <a:r>
              <a:rPr lang="ja-JP" altLang="en-US" dirty="0">
                <a:solidFill>
                  <a:srgbClr val="FF0000"/>
                </a:solidFill>
              </a:rPr>
              <a:t>割は家を持っていない</a:t>
            </a:r>
            <a:r>
              <a:rPr lang="ja-JP" altLang="en-US" dirty="0"/>
              <a:t>。だから年金削減すると大問題となる。住宅政策として対応すべき</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dirty="0" smtClean="0"/>
              <a:t>都市高齢者を地方で受入れ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a:bodyPr>
          <a:lstStyle/>
          <a:p>
            <a:r>
              <a:rPr lang="ja-JP" altLang="ja-JP" dirty="0" smtClean="0"/>
              <a:t>　</a:t>
            </a:r>
            <a:r>
              <a:rPr lang="en-US" altLang="ja-JP" dirty="0" err="1" smtClean="0"/>
              <a:t>厚生労働省</a:t>
            </a:r>
            <a:r>
              <a:rPr lang="ja-JP" altLang="ja-JP" dirty="0" smtClean="0"/>
              <a:t>は都市部で特別養護老人ホームなど介護施設が不足する問題を受け、都市の高齢者を地方で受け入れる際の指針</a:t>
            </a:r>
            <a:r>
              <a:rPr lang="ja-JP" altLang="en-US" dirty="0" smtClean="0"/>
              <a:t>を作る方針</a:t>
            </a:r>
            <a:endParaRPr lang="en-US" altLang="ja-JP" dirty="0" smtClean="0"/>
          </a:p>
          <a:p>
            <a:r>
              <a:rPr lang="ja-JP" altLang="ja-JP" dirty="0" smtClean="0"/>
              <a:t>特養の場合、高齢者を送り出す都市部の自治体が介護費を負担</a:t>
            </a:r>
            <a:endParaRPr lang="en-US" altLang="ja-JP" dirty="0" smtClean="0"/>
          </a:p>
          <a:p>
            <a:r>
              <a:rPr lang="ja-JP" altLang="ja-JP" dirty="0" smtClean="0"/>
              <a:t>特養以外の施設や住宅では受入側地方自治体の負担になる場合があり、制度見直しが必要との声がある。</a:t>
            </a:r>
            <a:endParaRPr lang="en-US" altLang="ja-JP" dirty="0" smtClean="0"/>
          </a:p>
          <a:p>
            <a:r>
              <a:rPr lang="ja-JP" altLang="ja-JP" dirty="0" smtClean="0"/>
              <a:t>都市部では用地不足から介護施設の整備が進まず、「</a:t>
            </a:r>
            <a:r>
              <a:rPr lang="ja-JP" altLang="ja-JP" b="1" dirty="0" smtClean="0"/>
              <a:t>待機老人</a:t>
            </a:r>
            <a:r>
              <a:rPr lang="ja-JP" altLang="ja-JP" dirty="0" smtClean="0"/>
              <a:t>」が首都圏で約</a:t>
            </a:r>
            <a:r>
              <a:rPr lang="en-US" altLang="ja-JP" dirty="0" smtClean="0"/>
              <a:t>10</a:t>
            </a:r>
            <a:r>
              <a:rPr lang="ja-JP" altLang="ja-JP" dirty="0" smtClean="0"/>
              <a:t>万人</a:t>
            </a:r>
            <a:endParaRPr lang="en-US" altLang="ja-JP" dirty="0" smtClean="0"/>
          </a:p>
          <a:p>
            <a:endParaRPr lang="en-US" altLang="ja-JP" dirty="0" smtClean="0"/>
          </a:p>
          <a:p>
            <a:endParaRPr lang="en-US" altLang="ja-JP"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smtClean="0"/>
              <a:t>介護施設の不足</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en-US" altLang="ja-JP" dirty="0" err="1" smtClean="0"/>
              <a:t>東京圏</a:t>
            </a:r>
            <a:r>
              <a:rPr lang="ja-JP" altLang="ja-JP" dirty="0" smtClean="0"/>
              <a:t>の世帯数は</a:t>
            </a:r>
            <a:r>
              <a:rPr lang="en-US" altLang="ja-JP" dirty="0" smtClean="0"/>
              <a:t>2025</a:t>
            </a:r>
            <a:r>
              <a:rPr lang="ja-JP" altLang="ja-JP" dirty="0" smtClean="0"/>
              <a:t>年にピークを迎えた後、減少に転じる見込みだが、高齢者世帯数は増加</a:t>
            </a:r>
            <a:endParaRPr lang="en-US" altLang="ja-JP" dirty="0" smtClean="0"/>
          </a:p>
          <a:p>
            <a:r>
              <a:rPr lang="en-US" altLang="ja-JP" dirty="0" err="1" smtClean="0"/>
              <a:t>首都圏白書</a:t>
            </a:r>
            <a:r>
              <a:rPr lang="ja-JP" altLang="ja-JP" dirty="0" smtClean="0"/>
              <a:t>では</a:t>
            </a:r>
            <a:r>
              <a:rPr lang="en-US" altLang="ja-JP" dirty="0" smtClean="0"/>
              <a:t>25</a:t>
            </a:r>
            <a:r>
              <a:rPr lang="ja-JP" altLang="ja-JP" dirty="0" smtClean="0"/>
              <a:t>年の</a:t>
            </a:r>
            <a:r>
              <a:rPr lang="en-US" altLang="ja-JP" dirty="0" err="1" smtClean="0"/>
              <a:t>介護保険施設</a:t>
            </a:r>
            <a:r>
              <a:rPr lang="ja-JP" altLang="ja-JP" dirty="0" smtClean="0"/>
              <a:t>のサービス利用者数を推計、</a:t>
            </a:r>
            <a:r>
              <a:rPr lang="en-US" altLang="ja-JP" dirty="0" smtClean="0"/>
              <a:t>10</a:t>
            </a:r>
            <a:r>
              <a:rPr lang="ja-JP" altLang="ja-JP" dirty="0" smtClean="0"/>
              <a:t>年の</a:t>
            </a:r>
            <a:r>
              <a:rPr lang="en-US" altLang="ja-JP" dirty="0" err="1" smtClean="0"/>
              <a:t>介護保険施設</a:t>
            </a:r>
            <a:r>
              <a:rPr lang="ja-JP" altLang="ja-JP" dirty="0" smtClean="0"/>
              <a:t>の定員数を比較。利用者数に対する施設定員数の割合は東京</a:t>
            </a:r>
            <a:r>
              <a:rPr lang="en-US" altLang="ja-JP" dirty="0" smtClean="0"/>
              <a:t>23</a:t>
            </a:r>
            <a:r>
              <a:rPr lang="ja-JP" altLang="ja-JP" dirty="0" smtClean="0"/>
              <a:t>区の一部などで</a:t>
            </a:r>
            <a:r>
              <a:rPr lang="en-US" altLang="ja-JP" dirty="0" smtClean="0"/>
              <a:t>25</a:t>
            </a:r>
            <a:r>
              <a:rPr lang="ja-JP" altLang="ja-JP" dirty="0" smtClean="0"/>
              <a:t>％未満にとどまる。</a:t>
            </a:r>
            <a:endParaRPr lang="en-US" altLang="ja-JP" dirty="0" smtClean="0"/>
          </a:p>
          <a:p>
            <a:r>
              <a:rPr lang="ja-JP" altLang="ja-JP" dirty="0" smtClean="0"/>
              <a:t>受皿整備が急務、遊休地も少なく、地価が高いため</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ja-JP" dirty="0" smtClean="0"/>
              <a:t>年齢によってどのくらい</a:t>
            </a:r>
            <a:r>
              <a:rPr lang="en-US" altLang="ja-JP" dirty="0" smtClean="0"/>
              <a:t/>
            </a:r>
            <a:br>
              <a:rPr lang="en-US" altLang="ja-JP" dirty="0" smtClean="0"/>
            </a:br>
            <a:r>
              <a:rPr lang="ja-JP" altLang="ja-JP" dirty="0" smtClean="0"/>
              <a:t>医療資源</a:t>
            </a:r>
            <a:r>
              <a:rPr lang="ja-JP" altLang="en-US" dirty="0" smtClean="0"/>
              <a:t>、</a:t>
            </a:r>
            <a:r>
              <a:rPr lang="ja-JP" altLang="ja-JP" dirty="0" smtClean="0"/>
              <a:t>介護資源が増えるか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t>例えば１５歳～４５歳が年間に使う医療資源を１とすると、大体、６５歳以上の方で６．５倍。７５歳以上で８倍。これは医療資源だけなんですね。介護資源まで入れると、７５歳以上の方１人で医療介護資源を若い人の１０人分</a:t>
            </a:r>
            <a:endParaRPr lang="en-US" altLang="ja-JP" dirty="0" smtClean="0"/>
          </a:p>
          <a:p>
            <a:r>
              <a:rPr lang="ja-JP" altLang="ja-JP" dirty="0" smtClean="0"/>
              <a:t>「肺がん」診断されて要手術っていう場合に、残念ですけど半年先まで「肺がん」の手術はできません、と言われるような時代</a:t>
            </a:r>
          </a:p>
          <a:p>
            <a:r>
              <a:rPr lang="ja-JP" altLang="ja-JP" dirty="0" smtClean="0"/>
              <a:t>首都圏の、例えば一般病床の需給っていうのはほぼ１００％に近付いている</a:t>
            </a:r>
            <a:endParaRPr lang="en-US" altLang="ja-JP"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ja-JP" dirty="0" smtClean="0"/>
              <a:t>東京の問題であってじつは日本の問題ではない</a:t>
            </a:r>
            <a:endParaRPr lang="en-US" altLang="ja-JP" dirty="0" smtClean="0"/>
          </a:p>
          <a:p>
            <a:r>
              <a:rPr lang="ja-JP" altLang="ja-JP" dirty="0" smtClean="0"/>
              <a:t>一般病床の需給率は</a:t>
            </a:r>
            <a:r>
              <a:rPr lang="en-US" altLang="ja-JP" dirty="0" err="1" smtClean="0"/>
              <a:t>東京圏</a:t>
            </a:r>
            <a:r>
              <a:rPr lang="ja-JP" altLang="ja-JP" dirty="0" smtClean="0"/>
              <a:t>は９０数％まで行って。九州、四国というのはまだ５０％</a:t>
            </a:r>
            <a:endParaRPr lang="en-US" altLang="ja-JP" dirty="0" smtClean="0"/>
          </a:p>
          <a:p>
            <a:r>
              <a:rPr lang="ja-JP" altLang="ja-JP" dirty="0" smtClean="0"/>
              <a:t>多くの国民が、東京が一番安全だろうと思っていると思う。でも、そうではなくてそれと全く正反対な事が起ころうとしている</a:t>
            </a:r>
            <a:endParaRPr lang="en-US" altLang="ja-JP" dirty="0" smtClean="0"/>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f:id:baby_theory:20130615013015j:image">
            <a:hlinkClick r:id="rId3" tgtFrame="&quot;_blank&quot;"/>
          </p:cNvPr>
          <p:cNvPicPr/>
          <p:nvPr/>
        </p:nvPicPr>
        <p:blipFill>
          <a:blip r:embed="rId4" cstate="print"/>
          <a:srcRect/>
          <a:stretch>
            <a:fillRect/>
          </a:stretch>
        </p:blipFill>
        <p:spPr bwMode="auto">
          <a:xfrm>
            <a:off x="755576" y="2060848"/>
            <a:ext cx="6912768" cy="4248472"/>
          </a:xfrm>
          <a:prstGeom prst="rect">
            <a:avLst/>
          </a:prstGeom>
          <a:noFill/>
          <a:ln w="9525">
            <a:noFill/>
            <a:miter lim="800000"/>
            <a:headEnd/>
            <a:tailEnd/>
          </a:ln>
        </p:spPr>
      </p:pic>
      <p:sp>
        <p:nvSpPr>
          <p:cNvPr id="5" name="正方形/長方形 4"/>
          <p:cNvSpPr/>
          <p:nvPr/>
        </p:nvSpPr>
        <p:spPr>
          <a:xfrm>
            <a:off x="-36512" y="644495"/>
            <a:ext cx="9144000" cy="1200329"/>
          </a:xfrm>
          <a:prstGeom prst="rect">
            <a:avLst/>
          </a:prstGeom>
        </p:spPr>
        <p:txBody>
          <a:bodyPr wrap="square">
            <a:spAutoFit/>
          </a:bodyPr>
          <a:lstStyle/>
          <a:p>
            <a:r>
              <a:rPr lang="ja-JP" altLang="ja-JP" sz="3600" dirty="0" smtClean="0"/>
              <a:t>埼玉新聞の一面「</a:t>
            </a:r>
            <a:r>
              <a:rPr lang="en-US" altLang="ja-JP" sz="3600" dirty="0" smtClean="0"/>
              <a:t>入院患者、５０年ピークで１・７倍増　医師不足１３００人超／県推計</a:t>
            </a:r>
            <a:r>
              <a:rPr lang="ja-JP" altLang="ja-JP" sz="3600" dirty="0" smtClean="0"/>
              <a:t>」</a:t>
            </a:r>
            <a:endParaRPr lang="ja-JP" alt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f:id:baby_theory:20120920000352p:image">
            <a:hlinkClick r:id="rId3" tgtFrame="&quot;_blank&quot;"/>
          </p:cNvPr>
          <p:cNvPicPr/>
          <p:nvPr/>
        </p:nvPicPr>
        <p:blipFill>
          <a:blip r:embed="rId4" cstate="print"/>
          <a:srcRect/>
          <a:stretch>
            <a:fillRect/>
          </a:stretch>
        </p:blipFill>
        <p:spPr bwMode="auto">
          <a:xfrm>
            <a:off x="899592" y="332656"/>
            <a:ext cx="7056784" cy="5832647"/>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ln>
            <a:solidFill>
              <a:schemeClr val="tx1"/>
            </a:solidFill>
          </a:ln>
        </p:spPr>
        <p:txBody>
          <a:bodyPr/>
          <a:lstStyle/>
          <a:p>
            <a:r>
              <a:rPr lang="ja-JP" altLang="en-US" sz="4000"/>
              <a:t>江戸時代に「少子化」が起きていた。</a:t>
            </a:r>
          </a:p>
        </p:txBody>
      </p:sp>
      <p:graphicFrame>
        <p:nvGraphicFramePr>
          <p:cNvPr id="52227" name="Group 3"/>
          <p:cNvGraphicFramePr>
            <a:graphicFrameLocks noGrp="1"/>
          </p:cNvGraphicFramePr>
          <p:nvPr>
            <p:ph idx="1"/>
          </p:nvPr>
        </p:nvGraphicFramePr>
        <p:xfrm>
          <a:off x="457200" y="1600200"/>
          <a:ext cx="8229600" cy="4525965"/>
        </p:xfrm>
        <a:graphic>
          <a:graphicData uri="http://schemas.openxmlformats.org/drawingml/2006/table">
            <a:tbl>
              <a:tblPr/>
              <a:tblGrid>
                <a:gridCol w="1416050"/>
                <a:gridCol w="1609725"/>
                <a:gridCol w="1517650"/>
                <a:gridCol w="1811338"/>
                <a:gridCol w="1874837"/>
              </a:tblGrid>
              <a:tr h="6588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時　期</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人口（万人）</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耕地（万町歩）</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実収石高（万石）</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村　数</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(1)1600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1227</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endParaRPr kumimoji="1" lang="en-US" altLang="ja-JP"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220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1973</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1"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49,000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20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(2)1650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1750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1650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2313</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1645</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55,180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1645</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endParaRPr kumimoji="1" lang="en-US" altLang="ja-JP"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(3)1700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3126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1721</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endParaRPr kumimoji="1" lang="en-US" altLang="ja-JP"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296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1721</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3063</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1700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63,276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1697</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20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(4)1750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3101</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1750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72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(5)1830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3248</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1834</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306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1843</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3976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1830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63,540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1835</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88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(6)1870</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年頃</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3481</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1872</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359</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1872</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4681</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1872</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70,026</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1872</a:t>
                      </a: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pitchFamily="34"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ln>
            <a:solidFill>
              <a:schemeClr val="tx1"/>
            </a:solidFill>
          </a:ln>
        </p:spPr>
        <p:txBody>
          <a:bodyPr/>
          <a:lstStyle/>
          <a:p>
            <a:r>
              <a:rPr lang="ja-JP" altLang="en-US"/>
              <a:t>人口と食料生産</a:t>
            </a:r>
          </a:p>
        </p:txBody>
      </p:sp>
      <p:sp>
        <p:nvSpPr>
          <p:cNvPr id="53251" name="Rectangle 3"/>
          <p:cNvSpPr>
            <a:spLocks noGrp="1" noChangeArrowheads="1"/>
          </p:cNvSpPr>
          <p:nvPr>
            <p:ph type="body" idx="1"/>
          </p:nvPr>
        </p:nvSpPr>
        <p:spPr>
          <a:xfrm>
            <a:off x="250825" y="1600200"/>
            <a:ext cx="8435975" cy="5257800"/>
          </a:xfrm>
        </p:spPr>
        <p:txBody>
          <a:bodyPr/>
          <a:lstStyle/>
          <a:p>
            <a:pPr>
              <a:lnSpc>
                <a:spcPct val="80000"/>
              </a:lnSpc>
            </a:pPr>
            <a:r>
              <a:rPr lang="ja-JP" altLang="en-US" sz="2000"/>
              <a:t>１反（３００坪）人ひとりが一年間食べていける見当　人間一日分の米（３合）をつくるのに１坪の水田が必要</a:t>
            </a:r>
          </a:p>
          <a:p>
            <a:pPr>
              <a:lnSpc>
                <a:spcPct val="80000"/>
              </a:lnSpc>
            </a:pPr>
            <a:r>
              <a:rPr lang="ja-JP" altLang="en-US" sz="2000"/>
              <a:t>一反　一石　一両（２０５０年は江戸時代　石川英輔）</a:t>
            </a:r>
          </a:p>
          <a:p>
            <a:pPr>
              <a:lnSpc>
                <a:spcPct val="80000"/>
              </a:lnSpc>
            </a:pPr>
            <a:r>
              <a:rPr lang="ja-JP" altLang="en-US" sz="2000"/>
              <a:t>江戸時代までは水田の増加と人口増加がほぼ比例している</a:t>
            </a:r>
          </a:p>
          <a:p>
            <a:pPr>
              <a:lnSpc>
                <a:spcPct val="80000"/>
              </a:lnSpc>
            </a:pPr>
            <a:r>
              <a:rPr lang="ja-JP" altLang="en-US" sz="2000"/>
              <a:t>　　　　　　　　　　　</a:t>
            </a:r>
            <a:r>
              <a:rPr lang="en-US" altLang="ja-JP" sz="2000"/>
              <a:t>1450</a:t>
            </a:r>
            <a:r>
              <a:rPr lang="ja-JP" altLang="en-US" sz="2000"/>
              <a:t>年頃　 </a:t>
            </a:r>
            <a:r>
              <a:rPr lang="en-US" altLang="ja-JP" sz="2000"/>
              <a:t>946</a:t>
            </a:r>
            <a:r>
              <a:rPr lang="ja-JP" altLang="en-US" sz="2000"/>
              <a:t>万反　　　　</a:t>
            </a:r>
            <a:r>
              <a:rPr lang="en-US" altLang="ja-JP" sz="2000"/>
              <a:t>1550</a:t>
            </a:r>
            <a:r>
              <a:rPr lang="ja-JP" altLang="en-US" sz="2000"/>
              <a:t>年頃　</a:t>
            </a:r>
            <a:r>
              <a:rPr lang="en-US" altLang="ja-JP" sz="2000"/>
              <a:t>1000</a:t>
            </a:r>
            <a:r>
              <a:rPr lang="ja-JP" altLang="en-US" sz="2000"/>
              <a:t>万人</a:t>
            </a:r>
          </a:p>
          <a:p>
            <a:pPr>
              <a:lnSpc>
                <a:spcPct val="80000"/>
              </a:lnSpc>
            </a:pPr>
            <a:r>
              <a:rPr lang="ja-JP" altLang="en-US" sz="2000"/>
              <a:t>　　　　　　　　　　　</a:t>
            </a:r>
            <a:r>
              <a:rPr lang="en-US" altLang="ja-JP" sz="2000"/>
              <a:t>1600</a:t>
            </a:r>
            <a:r>
              <a:rPr lang="ja-JP" altLang="en-US" sz="2000"/>
              <a:t>年頃　</a:t>
            </a:r>
            <a:r>
              <a:rPr lang="en-US" altLang="ja-JP" sz="2000"/>
              <a:t>1635</a:t>
            </a:r>
            <a:r>
              <a:rPr lang="ja-JP" altLang="en-US" sz="2000"/>
              <a:t>万反　　　　　</a:t>
            </a:r>
          </a:p>
          <a:p>
            <a:pPr>
              <a:lnSpc>
                <a:spcPct val="80000"/>
              </a:lnSpc>
            </a:pPr>
            <a:r>
              <a:rPr lang="ja-JP" altLang="en-US" sz="2000"/>
              <a:t>　　　　　　　　　　　</a:t>
            </a:r>
            <a:r>
              <a:rPr lang="en-US" altLang="ja-JP" sz="2000"/>
              <a:t>1720</a:t>
            </a:r>
            <a:r>
              <a:rPr lang="ja-JP" altLang="en-US" sz="2000"/>
              <a:t>年頃　</a:t>
            </a:r>
            <a:r>
              <a:rPr lang="en-US" altLang="ja-JP" sz="2000"/>
              <a:t>2970</a:t>
            </a:r>
            <a:r>
              <a:rPr lang="ja-JP" altLang="en-US" sz="2000"/>
              <a:t>万反　　　　</a:t>
            </a:r>
            <a:r>
              <a:rPr lang="en-US" altLang="ja-JP" sz="2000"/>
              <a:t>1700</a:t>
            </a:r>
            <a:r>
              <a:rPr lang="ja-JP" altLang="en-US" sz="2000"/>
              <a:t>年頃　</a:t>
            </a:r>
            <a:r>
              <a:rPr lang="en-US" altLang="ja-JP" sz="2000"/>
              <a:t>3000</a:t>
            </a:r>
            <a:r>
              <a:rPr lang="ja-JP" altLang="en-US" sz="2000"/>
              <a:t>万人</a:t>
            </a:r>
          </a:p>
          <a:p>
            <a:pPr>
              <a:lnSpc>
                <a:spcPct val="80000"/>
              </a:lnSpc>
            </a:pPr>
            <a:r>
              <a:rPr lang="ja-JP" altLang="en-US" sz="2000"/>
              <a:t>　　　　　　　　　　　</a:t>
            </a:r>
            <a:r>
              <a:rPr lang="en-US" altLang="ja-JP" sz="2000"/>
              <a:t>1874</a:t>
            </a:r>
            <a:r>
              <a:rPr lang="ja-JP" altLang="en-US" sz="2000"/>
              <a:t>年頃　</a:t>
            </a:r>
            <a:r>
              <a:rPr lang="en-US" altLang="ja-JP" sz="2000"/>
              <a:t>3050</a:t>
            </a:r>
            <a:r>
              <a:rPr lang="ja-JP" altLang="en-US" sz="2000"/>
              <a:t>万反　　　　</a:t>
            </a:r>
            <a:r>
              <a:rPr lang="en-US" altLang="ja-JP" sz="2000"/>
              <a:t>1872</a:t>
            </a:r>
            <a:r>
              <a:rPr lang="ja-JP" altLang="en-US" sz="2000"/>
              <a:t>年頃　</a:t>
            </a:r>
            <a:r>
              <a:rPr lang="en-US" altLang="ja-JP" sz="2000"/>
              <a:t>3400</a:t>
            </a:r>
            <a:r>
              <a:rPr lang="ja-JP" altLang="en-US" sz="2000"/>
              <a:t>万人</a:t>
            </a:r>
          </a:p>
          <a:p>
            <a:pPr>
              <a:lnSpc>
                <a:spcPct val="80000"/>
              </a:lnSpc>
            </a:pPr>
            <a:r>
              <a:rPr lang="ja-JP" altLang="en-US" sz="2000"/>
              <a:t>　　　　　　　　　　　</a:t>
            </a:r>
            <a:r>
              <a:rPr lang="en-US" altLang="ja-JP" sz="2000"/>
              <a:t>1985</a:t>
            </a:r>
            <a:r>
              <a:rPr lang="ja-JP" altLang="en-US" sz="2000"/>
              <a:t>年頃　</a:t>
            </a:r>
            <a:r>
              <a:rPr lang="en-US" altLang="ja-JP" sz="2000"/>
              <a:t>5379</a:t>
            </a:r>
            <a:r>
              <a:rPr lang="ja-JP" altLang="en-US" sz="2000"/>
              <a:t>万反　　　　</a:t>
            </a:r>
            <a:r>
              <a:rPr lang="en-US" altLang="ja-JP" sz="2000"/>
              <a:t>1985</a:t>
            </a:r>
            <a:r>
              <a:rPr lang="ja-JP" altLang="en-US" sz="2000"/>
              <a:t>年頃　１億</a:t>
            </a:r>
            <a:r>
              <a:rPr lang="en-US" altLang="ja-JP" sz="2000"/>
              <a:t>2100</a:t>
            </a:r>
            <a:r>
              <a:rPr lang="ja-JP" altLang="en-US" sz="2000"/>
              <a:t>万人</a:t>
            </a:r>
          </a:p>
          <a:p>
            <a:pPr>
              <a:lnSpc>
                <a:spcPct val="80000"/>
              </a:lnSpc>
            </a:pPr>
            <a:r>
              <a:rPr lang="ja-JP" altLang="en-US" sz="2000"/>
              <a:t>明治政府は　　徳川政治への対抗上国民全員が白米を食べられる政策実施</a:t>
            </a:r>
          </a:p>
          <a:p>
            <a:pPr>
              <a:lnSpc>
                <a:spcPct val="80000"/>
              </a:lnSpc>
            </a:pPr>
            <a:r>
              <a:rPr lang="ja-JP" altLang="en-US" sz="2000"/>
              <a:t>元禄（</a:t>
            </a:r>
            <a:r>
              <a:rPr lang="en-US" altLang="ja-JP" sz="2000"/>
              <a:t>1692</a:t>
            </a:r>
            <a:r>
              <a:rPr lang="ja-JP" altLang="en-US" sz="2000"/>
              <a:t>）～嘉永（</a:t>
            </a:r>
            <a:r>
              <a:rPr lang="en-US" altLang="ja-JP" sz="2000"/>
              <a:t>1852</a:t>
            </a:r>
            <a:r>
              <a:rPr lang="ja-JP" altLang="en-US" sz="2000"/>
              <a:t>）米価はせいぜい２倍程度の範囲内で変動　　　　　　安定的であった</a:t>
            </a:r>
          </a:p>
          <a:p>
            <a:pPr>
              <a:lnSpc>
                <a:spcPct val="80000"/>
              </a:lnSpc>
            </a:pPr>
            <a:r>
              <a:rPr lang="ja-JP" altLang="en-US" sz="2000"/>
              <a:t>天明の飢饉　有史以来の飢饉といわれたが３０００万人の中で５０万人しか餓死しなかった</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ln>
            <a:solidFill>
              <a:schemeClr val="tx1"/>
            </a:solidFill>
          </a:ln>
        </p:spPr>
        <p:txBody>
          <a:bodyPr/>
          <a:lstStyle/>
          <a:p>
            <a:r>
              <a:rPr lang="ja-JP" altLang="en-US"/>
              <a:t>食糧自給率　</a:t>
            </a:r>
          </a:p>
        </p:txBody>
      </p:sp>
      <p:sp>
        <p:nvSpPr>
          <p:cNvPr id="54275" name="Rectangle 3"/>
          <p:cNvSpPr>
            <a:spLocks noGrp="1" noChangeArrowheads="1"/>
          </p:cNvSpPr>
          <p:nvPr>
            <p:ph type="body" idx="1"/>
          </p:nvPr>
        </p:nvSpPr>
        <p:spPr>
          <a:xfrm>
            <a:off x="250825" y="1600200"/>
            <a:ext cx="8713788" cy="4525963"/>
          </a:xfrm>
        </p:spPr>
        <p:txBody>
          <a:bodyPr/>
          <a:lstStyle/>
          <a:p>
            <a:r>
              <a:rPr lang="ja-JP" altLang="en-US" sz="2800"/>
              <a:t>平成８年度カロリーベースで４２％　エネルギー自給率１８％</a:t>
            </a:r>
          </a:p>
          <a:p>
            <a:r>
              <a:rPr lang="ja-JP" altLang="en-US" sz="2800"/>
              <a:t>戦後昭和４２年収穫量ピーク（１４５０万トン）、減反は４５年スタート</a:t>
            </a:r>
          </a:p>
          <a:p>
            <a:r>
              <a:rPr lang="ja-JP" altLang="en-US" sz="2800"/>
              <a:t>水田　　Ｈ５　２７６万ｈａ　うち水稲作付　２０５万ｈａ（７４％）　転作４４万ｈａ</a:t>
            </a:r>
          </a:p>
          <a:p>
            <a:r>
              <a:rPr lang="ja-JP" altLang="en-US" sz="2800"/>
              <a:t>（作付面積　昭和３５年　３３０万</a:t>
            </a:r>
            <a:r>
              <a:rPr lang="en-US" altLang="ja-JP" sz="2800"/>
              <a:t>ha</a:t>
            </a:r>
            <a:r>
              <a:rPr lang="ja-JP" altLang="en-US" sz="2800"/>
              <a:t>がピーク）</a:t>
            </a:r>
          </a:p>
          <a:p>
            <a:r>
              <a:rPr lang="ja-JP" altLang="en-US" sz="2800"/>
              <a:t>農地</a:t>
            </a:r>
            <a:r>
              <a:rPr lang="en-US" altLang="ja-JP" sz="2800"/>
              <a:t>610</a:t>
            </a:r>
            <a:r>
              <a:rPr lang="ja-JP" altLang="en-US" sz="2800"/>
              <a:t>万</a:t>
            </a:r>
            <a:r>
              <a:rPr lang="en-US" altLang="ja-JP" sz="2800"/>
              <a:t>ha→490</a:t>
            </a:r>
            <a:r>
              <a:rPr lang="ja-JP" altLang="en-US" sz="2800"/>
              <a:t>万</a:t>
            </a:r>
            <a:r>
              <a:rPr lang="en-US" altLang="ja-JP" sz="2800"/>
              <a:t>ha</a:t>
            </a:r>
            <a:r>
              <a:rPr lang="ja-JP" altLang="en-US" sz="2800"/>
              <a:t>　利用率</a:t>
            </a:r>
            <a:r>
              <a:rPr lang="en-US" altLang="ja-JP" sz="2800"/>
              <a:t>150%</a:t>
            </a:r>
            <a:r>
              <a:rPr lang="ja-JP" altLang="en-US" sz="2800"/>
              <a:t>（</a:t>
            </a:r>
            <a:r>
              <a:rPr lang="en-US" altLang="ja-JP" sz="2800"/>
              <a:t>51</a:t>
            </a:r>
            <a:r>
              <a:rPr lang="ja-JP" altLang="en-US" sz="2800"/>
              <a:t>年）→</a:t>
            </a:r>
            <a:r>
              <a:rPr lang="en-US" altLang="ja-JP" sz="2800"/>
              <a:t>95%</a:t>
            </a:r>
          </a:p>
          <a:p>
            <a:r>
              <a:rPr lang="ja-JP" altLang="en-US" sz="2800"/>
              <a:t>輸出国には認められている輸出制限の権利への対応</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3" cstate="print"/>
          <a:srcRect/>
          <a:stretch>
            <a:fillRect/>
          </a:stretch>
        </p:blipFill>
        <p:spPr bwMode="auto">
          <a:xfrm>
            <a:off x="0" y="0"/>
            <a:ext cx="11449050" cy="801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1282154"/>
          </a:xfrm>
          <a:ln>
            <a:solidFill>
              <a:schemeClr val="tx1"/>
            </a:solidFill>
          </a:ln>
        </p:spPr>
        <p:txBody>
          <a:bodyPr/>
          <a:lstStyle/>
          <a:p>
            <a:r>
              <a:rPr lang="ja-JP" altLang="en-US" sz="4000"/>
              <a:t>少子化</a:t>
            </a:r>
          </a:p>
        </p:txBody>
      </p:sp>
      <p:sp>
        <p:nvSpPr>
          <p:cNvPr id="55299" name="Rectangle 3"/>
          <p:cNvSpPr>
            <a:spLocks noGrp="1" noChangeArrowheads="1"/>
          </p:cNvSpPr>
          <p:nvPr>
            <p:ph type="body" idx="1"/>
          </p:nvPr>
        </p:nvSpPr>
        <p:spPr>
          <a:xfrm>
            <a:off x="250825" y="1600200"/>
            <a:ext cx="8713788" cy="5257800"/>
          </a:xfrm>
        </p:spPr>
        <p:txBody>
          <a:bodyPr>
            <a:normAutofit/>
          </a:bodyPr>
          <a:lstStyle/>
          <a:p>
            <a:pPr>
              <a:lnSpc>
                <a:spcPct val="80000"/>
              </a:lnSpc>
            </a:pPr>
            <a:r>
              <a:rPr lang="ja-JP" altLang="en-US" dirty="0"/>
              <a:t>生命３０数億年の歴史のなか</a:t>
            </a:r>
            <a:r>
              <a:rPr lang="ja-JP" altLang="en-US" b="1" dirty="0"/>
              <a:t>二十億年は無性繁殖</a:t>
            </a:r>
            <a:endParaRPr lang="ja-JP" altLang="en-US" dirty="0"/>
          </a:p>
          <a:p>
            <a:pPr>
              <a:lnSpc>
                <a:spcPct val="80000"/>
              </a:lnSpc>
            </a:pPr>
            <a:r>
              <a:rPr lang="ja-JP" altLang="en-US" dirty="0" smtClean="0"/>
              <a:t>出生率</a:t>
            </a:r>
            <a:r>
              <a:rPr lang="ja-JP" altLang="en-US" dirty="0"/>
              <a:t>　　現在１．３９（独、伊より高い、東京だけだと１．０１）のままでは１０００年後には日本人消滅</a:t>
            </a:r>
          </a:p>
          <a:p>
            <a:pPr>
              <a:lnSpc>
                <a:spcPct val="80000"/>
              </a:lnSpc>
            </a:pPr>
            <a:r>
              <a:rPr lang="ja-JP" altLang="en-US" dirty="0"/>
              <a:t>女性の社会進出　人口の置換水準は出生率（２．０７）、専業主婦の減少（四分の一）</a:t>
            </a:r>
          </a:p>
          <a:p>
            <a:pPr>
              <a:lnSpc>
                <a:spcPct val="80000"/>
              </a:lnSpc>
            </a:pPr>
            <a:r>
              <a:rPr lang="ja-JP" altLang="en-US" dirty="0" smtClean="0"/>
              <a:t>特殊</a:t>
            </a:r>
            <a:r>
              <a:rPr lang="ja-JP" altLang="en-US" dirty="0"/>
              <a:t>合計出生率とは１５から４９才の出生率</a:t>
            </a:r>
          </a:p>
          <a:p>
            <a:pPr>
              <a:lnSpc>
                <a:spcPct val="80000"/>
              </a:lnSpc>
            </a:pPr>
            <a:r>
              <a:rPr lang="ja-JP" altLang="en-US" dirty="0" smtClean="0"/>
              <a:t>米国</a:t>
            </a:r>
            <a:r>
              <a:rPr lang="ja-JP" altLang="en-US" dirty="0"/>
              <a:t>では８０年代以降学士、修士号取得者が女性のほうが多い</a:t>
            </a:r>
          </a:p>
          <a:p>
            <a:pPr>
              <a:lnSpc>
                <a:spcPct val="80000"/>
              </a:lnSpc>
            </a:pPr>
            <a:r>
              <a:rPr lang="ja-JP" altLang="en-US" dirty="0" smtClean="0"/>
              <a:t>出産</a:t>
            </a:r>
            <a:r>
              <a:rPr lang="ja-JP" altLang="en-US" dirty="0"/>
              <a:t>奨励は２１世紀前期には効果はない</a:t>
            </a:r>
          </a:p>
          <a:p>
            <a:pPr>
              <a:lnSpc>
                <a:spcPct val="80000"/>
              </a:lnSpc>
            </a:pPr>
            <a:endParaRPr lang="ja-JP" altLang="en-US"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404664"/>
            <a:ext cx="9144000" cy="6264696"/>
          </a:xfrm>
        </p:spPr>
        <p:txBody>
          <a:bodyPr>
            <a:normAutofit/>
          </a:bodyPr>
          <a:lstStyle/>
          <a:p>
            <a:pPr>
              <a:lnSpc>
                <a:spcPct val="80000"/>
              </a:lnSpc>
            </a:pPr>
            <a:r>
              <a:rPr lang="ja-JP" altLang="en-US" dirty="0" smtClean="0"/>
              <a:t>未婚率　</a:t>
            </a:r>
            <a:endParaRPr lang="en-US" altLang="ja-JP" dirty="0" smtClean="0"/>
          </a:p>
          <a:p>
            <a:pPr>
              <a:lnSpc>
                <a:spcPct val="80000"/>
              </a:lnSpc>
            </a:pPr>
            <a:r>
              <a:rPr lang="ja-JP" altLang="en-US" dirty="0" smtClean="0"/>
              <a:t>２５～２９歳　　１８．１（</a:t>
            </a:r>
            <a:r>
              <a:rPr lang="en-US" altLang="ja-JP" dirty="0" smtClean="0"/>
              <a:t>1970</a:t>
            </a:r>
            <a:r>
              <a:rPr lang="ja-JP" altLang="en-US" dirty="0" smtClean="0"/>
              <a:t>）　４９．０（</a:t>
            </a:r>
            <a:r>
              <a:rPr lang="en-US" altLang="ja-JP" dirty="0" smtClean="0"/>
              <a:t>1995</a:t>
            </a:r>
            <a:r>
              <a:rPr lang="ja-JP" altLang="en-US" dirty="0" smtClean="0"/>
              <a:t>）</a:t>
            </a:r>
          </a:p>
          <a:p>
            <a:pPr>
              <a:lnSpc>
                <a:spcPct val="80000"/>
              </a:lnSpc>
            </a:pPr>
            <a:r>
              <a:rPr lang="ja-JP" altLang="en-US" dirty="0" smtClean="0"/>
              <a:t>３０～３４歳　       ７．２　　　　　１９．９</a:t>
            </a:r>
          </a:p>
          <a:p>
            <a:pPr>
              <a:lnSpc>
                <a:spcPct val="80000"/>
              </a:lnSpc>
            </a:pPr>
            <a:r>
              <a:rPr lang="ja-JP" altLang="en-US" dirty="0" smtClean="0"/>
              <a:t>生涯未婚率（５０才）　現在の</a:t>
            </a:r>
            <a:r>
              <a:rPr lang="en-US" altLang="ja-JP" dirty="0" smtClean="0"/>
              <a:t>4.7%</a:t>
            </a:r>
            <a:r>
              <a:rPr lang="ja-JP" altLang="en-US" dirty="0" smtClean="0"/>
              <a:t>が８０年生まれの女性では１３．８％まで上昇予測</a:t>
            </a:r>
          </a:p>
          <a:p>
            <a:pPr>
              <a:lnSpc>
                <a:spcPct val="80000"/>
              </a:lnSpc>
            </a:pPr>
            <a:r>
              <a:rPr lang="ja-JP" altLang="en-US" dirty="0" smtClean="0"/>
              <a:t>婚外子</a:t>
            </a:r>
            <a:endParaRPr lang="en-US" altLang="ja-JP" dirty="0" smtClean="0"/>
          </a:p>
          <a:p>
            <a:pPr>
              <a:lnSpc>
                <a:spcPct val="80000"/>
              </a:lnSpc>
            </a:pPr>
            <a:r>
              <a:rPr lang="ja-JP" altLang="en-US" dirty="0" smtClean="0"/>
              <a:t>日本　４７年</a:t>
            </a:r>
            <a:r>
              <a:rPr lang="en-US" altLang="ja-JP" dirty="0" smtClean="0"/>
              <a:t>3.8</a:t>
            </a:r>
            <a:r>
              <a:rPr lang="ja-JP" altLang="en-US" dirty="0" smtClean="0"/>
              <a:t>　　８０年</a:t>
            </a:r>
            <a:r>
              <a:rPr lang="en-US" altLang="ja-JP" dirty="0" smtClean="0"/>
              <a:t>o.8</a:t>
            </a:r>
            <a:r>
              <a:rPr lang="ja-JP" altLang="en-US" dirty="0" smtClean="0"/>
              <a:t>　９６年　</a:t>
            </a:r>
            <a:r>
              <a:rPr lang="en-US" altLang="ja-JP" dirty="0" smtClean="0"/>
              <a:t>1.3%</a:t>
            </a:r>
          </a:p>
          <a:p>
            <a:pPr>
              <a:lnSpc>
                <a:spcPct val="80000"/>
              </a:lnSpc>
            </a:pPr>
            <a:r>
              <a:rPr lang="ja-JP" altLang="en-US" dirty="0" smtClean="0"/>
              <a:t>９４年　フランス</a:t>
            </a:r>
            <a:r>
              <a:rPr lang="en-US" altLang="ja-JP" dirty="0" smtClean="0"/>
              <a:t>36.1</a:t>
            </a:r>
            <a:r>
              <a:rPr lang="ja-JP" altLang="en-US" dirty="0" smtClean="0"/>
              <a:t>　　ドイツ</a:t>
            </a:r>
            <a:r>
              <a:rPr lang="en-US" altLang="ja-JP" dirty="0" smtClean="0"/>
              <a:t>15.4</a:t>
            </a:r>
            <a:r>
              <a:rPr lang="ja-JP" altLang="en-US" dirty="0" smtClean="0"/>
              <a:t>　　イタリア</a:t>
            </a:r>
            <a:r>
              <a:rPr lang="en-US" altLang="ja-JP" dirty="0" smtClean="0"/>
              <a:t>7.7</a:t>
            </a:r>
          </a:p>
          <a:p>
            <a:pPr>
              <a:lnSpc>
                <a:spcPct val="80000"/>
              </a:lnSpc>
            </a:pPr>
            <a:r>
              <a:rPr lang="ja-JP" altLang="en-US" dirty="0" smtClean="0"/>
              <a:t>ノルウェイ　</a:t>
            </a:r>
            <a:r>
              <a:rPr lang="en-US" altLang="ja-JP" dirty="0" smtClean="0"/>
              <a:t>45.9</a:t>
            </a:r>
            <a:r>
              <a:rPr lang="ja-JP" altLang="en-US" dirty="0" smtClean="0"/>
              <a:t>　スウェーデン</a:t>
            </a:r>
            <a:r>
              <a:rPr lang="en-US" altLang="ja-JP" dirty="0" smtClean="0"/>
              <a:t>51.6</a:t>
            </a:r>
            <a:r>
              <a:rPr lang="ja-JP" altLang="en-US" dirty="0" smtClean="0"/>
              <a:t>　イギリス</a:t>
            </a:r>
            <a:r>
              <a:rPr lang="en-US" altLang="ja-JP" dirty="0" smtClean="0"/>
              <a:t>32.0</a:t>
            </a:r>
          </a:p>
          <a:p>
            <a:pPr>
              <a:lnSpc>
                <a:spcPct val="80000"/>
              </a:lnSpc>
            </a:pPr>
            <a:r>
              <a:rPr lang="ja-JP" altLang="en-US" dirty="0" smtClean="0"/>
              <a:t>＊非配偶者間人工授精（</a:t>
            </a:r>
            <a:r>
              <a:rPr lang="en-US" altLang="ja-JP" dirty="0" smtClean="0"/>
              <a:t>AID</a:t>
            </a:r>
            <a:r>
              <a:rPr lang="ja-JP" altLang="en-US" dirty="0" smtClean="0"/>
              <a:t>）　　一万人以上</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44624"/>
            <a:ext cx="8229600" cy="1143000"/>
          </a:xfrm>
          <a:ln>
            <a:solidFill>
              <a:schemeClr val="accent1"/>
            </a:solidFill>
          </a:ln>
        </p:spPr>
        <p:txBody>
          <a:bodyPr/>
          <a:lstStyle/>
          <a:p>
            <a:r>
              <a:rPr lang="ja-JP" altLang="en-US" dirty="0" smtClean="0"/>
              <a:t>母子家庭</a:t>
            </a:r>
            <a:endParaRPr kumimoji="1" lang="ja-JP" altLang="en-US" dirty="0"/>
          </a:p>
        </p:txBody>
      </p:sp>
      <p:sp>
        <p:nvSpPr>
          <p:cNvPr id="57347" name="Rectangle 3"/>
          <p:cNvSpPr>
            <a:spLocks noGrp="1" noChangeArrowheads="1"/>
          </p:cNvSpPr>
          <p:nvPr>
            <p:ph idx="1"/>
          </p:nvPr>
        </p:nvSpPr>
        <p:spPr>
          <a:xfrm>
            <a:off x="251520" y="1268760"/>
            <a:ext cx="8712968" cy="5589240"/>
          </a:xfrm>
        </p:spPr>
        <p:txBody>
          <a:bodyPr>
            <a:noAutofit/>
          </a:bodyPr>
          <a:lstStyle/>
          <a:p>
            <a:pPr>
              <a:lnSpc>
                <a:spcPct val="80000"/>
              </a:lnSpc>
            </a:pPr>
            <a:r>
              <a:rPr lang="ja-JP" altLang="en-US" dirty="0"/>
              <a:t>母子家庭　日本　７０年</a:t>
            </a:r>
            <a:r>
              <a:rPr lang="en-US" altLang="ja-JP" dirty="0"/>
              <a:t>1.2%</a:t>
            </a:r>
            <a:r>
              <a:rPr lang="ja-JP" altLang="en-US" dirty="0"/>
              <a:t>　９７年</a:t>
            </a:r>
            <a:r>
              <a:rPr lang="en-US" altLang="ja-JP" dirty="0"/>
              <a:t>1.2%</a:t>
            </a:r>
            <a:r>
              <a:rPr lang="ja-JP" altLang="en-US" dirty="0"/>
              <a:t>　</a:t>
            </a:r>
            <a:endParaRPr lang="en-US" altLang="ja-JP" dirty="0" smtClean="0"/>
          </a:p>
          <a:p>
            <a:pPr>
              <a:lnSpc>
                <a:spcPct val="80000"/>
              </a:lnSpc>
              <a:buNone/>
            </a:pPr>
            <a:r>
              <a:rPr lang="en-US" altLang="ja-JP" dirty="0" smtClean="0"/>
              <a:t>                          </a:t>
            </a:r>
            <a:r>
              <a:rPr lang="ja-JP" altLang="en-US" dirty="0" smtClean="0"/>
              <a:t>米国</a:t>
            </a:r>
            <a:r>
              <a:rPr lang="ja-JP" altLang="en-US" dirty="0"/>
              <a:t>　６９年</a:t>
            </a:r>
            <a:r>
              <a:rPr lang="en-US" altLang="ja-JP" dirty="0"/>
              <a:t>5.2%</a:t>
            </a:r>
            <a:r>
              <a:rPr lang="ja-JP" altLang="en-US" dirty="0"/>
              <a:t>　９６年</a:t>
            </a:r>
            <a:r>
              <a:rPr lang="en-US" altLang="ja-JP" dirty="0"/>
              <a:t>8.9%</a:t>
            </a:r>
          </a:p>
          <a:p>
            <a:pPr>
              <a:lnSpc>
                <a:spcPct val="80000"/>
              </a:lnSpc>
            </a:pPr>
            <a:r>
              <a:rPr lang="ja-JP" altLang="en-US" dirty="0" smtClean="0"/>
              <a:t>将来</a:t>
            </a:r>
            <a:r>
              <a:rPr lang="ja-JP" altLang="en-US" dirty="0"/>
              <a:t>の労働力不足　高社会福祉社会では子供は公共財　介護サービス等での質・量両面での需給ギャップ</a:t>
            </a:r>
          </a:p>
          <a:p>
            <a:pPr>
              <a:lnSpc>
                <a:spcPct val="80000"/>
              </a:lnSpc>
            </a:pPr>
            <a:r>
              <a:rPr lang="ja-JP" altLang="en-US" dirty="0" smtClean="0"/>
              <a:t>ただ</a:t>
            </a:r>
            <a:r>
              <a:rPr lang="ja-JP" altLang="en-US" dirty="0"/>
              <a:t>乗り問題と「将来の報復や返礼」　介護保険（家族に対する認識の変化）</a:t>
            </a:r>
          </a:p>
          <a:p>
            <a:pPr>
              <a:lnSpc>
                <a:spcPct val="80000"/>
              </a:lnSpc>
            </a:pPr>
            <a:r>
              <a:rPr lang="ja-JP" altLang="en-US" dirty="0"/>
              <a:t>　消費市場規模の縮小にはつながらない　　マクロ的な実質個人消費が伸び率は鈍化するものの増加</a:t>
            </a:r>
          </a:p>
          <a:p>
            <a:pPr>
              <a:lnSpc>
                <a:spcPct val="80000"/>
              </a:lnSpc>
            </a:pPr>
            <a:r>
              <a:rPr lang="ja-JP" altLang="en-US" dirty="0"/>
              <a:t>　世帯数は伸び続ける（世帯規模の縮小）</a:t>
            </a:r>
          </a:p>
          <a:p>
            <a:pPr>
              <a:lnSpc>
                <a:spcPct val="80000"/>
              </a:lnSpc>
            </a:pPr>
            <a:r>
              <a:rPr lang="ja-JP" altLang="en-US" dirty="0"/>
              <a:t>　高齢者世帯は教育負担、住宅負担が</a:t>
            </a:r>
            <a:r>
              <a:rPr lang="ja-JP" altLang="en-US" dirty="0" smtClean="0"/>
              <a:t>少ない</a:t>
            </a:r>
            <a:endParaRPr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日本女性の年齢階級別労働力</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pPr>
              <a:lnSpc>
                <a:spcPct val="80000"/>
              </a:lnSpc>
            </a:pPr>
            <a:r>
              <a:rPr lang="ja-JP" altLang="en-US" dirty="0" smtClean="0"/>
              <a:t>欧米と異なり２０歳代後半から３０歳代前半で大きく落ち込む</a:t>
            </a:r>
          </a:p>
          <a:p>
            <a:pPr>
              <a:lnSpc>
                <a:spcPct val="80000"/>
              </a:lnSpc>
              <a:buNone/>
            </a:pPr>
            <a:r>
              <a:rPr lang="ja-JP" altLang="en-US" dirty="0" smtClean="0"/>
              <a:t>対応策　</a:t>
            </a:r>
            <a:endParaRPr lang="en-US" altLang="ja-JP" dirty="0" smtClean="0"/>
          </a:p>
          <a:p>
            <a:pPr>
              <a:lnSpc>
                <a:spcPct val="80000"/>
              </a:lnSpc>
            </a:pPr>
            <a:r>
              <a:rPr lang="ja-JP" altLang="en-US" dirty="0" smtClean="0"/>
              <a:t>北欧方式：婚外児援助</a:t>
            </a:r>
          </a:p>
          <a:p>
            <a:pPr>
              <a:lnSpc>
                <a:spcPct val="80000"/>
              </a:lnSpc>
            </a:pPr>
            <a:r>
              <a:rPr lang="ja-JP" altLang="en-US" dirty="0" smtClean="0"/>
              <a:t>アイルランド方式：堕胎禁止</a:t>
            </a:r>
          </a:p>
          <a:p>
            <a:pPr>
              <a:lnSpc>
                <a:spcPct val="80000"/>
              </a:lnSpc>
            </a:pPr>
            <a:r>
              <a:rPr lang="ja-JP" altLang="en-US" dirty="0" smtClean="0"/>
              <a:t>アメリカ方式：移民（９０年代だけで１５００万人）</a:t>
            </a:r>
            <a:endParaRPr lang="en-US" altLang="ja-JP" dirty="0" smtClean="0"/>
          </a:p>
          <a:p>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ln>
            <a:solidFill>
              <a:schemeClr val="tx1"/>
            </a:solidFill>
          </a:ln>
        </p:spPr>
        <p:txBody>
          <a:bodyPr>
            <a:normAutofit/>
          </a:bodyPr>
          <a:lstStyle/>
          <a:p>
            <a:r>
              <a:rPr lang="ja-JP" altLang="en-US" dirty="0"/>
              <a:t>家族の</a:t>
            </a:r>
            <a:r>
              <a:rPr lang="ja-JP" altLang="en-US" dirty="0" smtClean="0"/>
              <a:t>空洞化　シングルの増加　</a:t>
            </a:r>
            <a:r>
              <a:rPr lang="ja-JP" altLang="en-US" i="1" dirty="0"/>
              <a:t>　</a:t>
            </a:r>
          </a:p>
        </p:txBody>
      </p:sp>
      <p:sp>
        <p:nvSpPr>
          <p:cNvPr id="56323" name="Rectangle 3"/>
          <p:cNvSpPr>
            <a:spLocks noGrp="1" noChangeArrowheads="1"/>
          </p:cNvSpPr>
          <p:nvPr>
            <p:ph type="body" idx="1"/>
          </p:nvPr>
        </p:nvSpPr>
        <p:spPr>
          <a:xfrm>
            <a:off x="0" y="1600200"/>
            <a:ext cx="9144000" cy="4997450"/>
          </a:xfrm>
        </p:spPr>
        <p:txBody>
          <a:bodyPr/>
          <a:lstStyle/>
          <a:p>
            <a:pPr>
              <a:lnSpc>
                <a:spcPct val="80000"/>
              </a:lnSpc>
            </a:pPr>
            <a:r>
              <a:rPr lang="ja-JP" altLang="en-US" dirty="0" smtClean="0"/>
              <a:t>長期化</a:t>
            </a:r>
            <a:r>
              <a:rPr lang="ja-JP" altLang="en-US" dirty="0"/>
              <a:t>するシングル率を支えるのは成人子と親の高い同居率。</a:t>
            </a:r>
          </a:p>
          <a:p>
            <a:pPr>
              <a:lnSpc>
                <a:spcPct val="80000"/>
              </a:lnSpc>
            </a:pPr>
            <a:r>
              <a:rPr lang="ja-JP" altLang="en-US" dirty="0"/>
              <a:t>非婚シングルを支えるのが少子化と親の与えるインフラ</a:t>
            </a:r>
            <a:r>
              <a:rPr lang="ja-JP" altLang="en-US" dirty="0" smtClean="0"/>
              <a:t>。</a:t>
            </a:r>
            <a:endParaRPr lang="en-US" altLang="ja-JP" dirty="0" smtClean="0"/>
          </a:p>
          <a:p>
            <a:pPr>
              <a:lnSpc>
                <a:spcPct val="80000"/>
              </a:lnSpc>
            </a:pPr>
            <a:r>
              <a:rPr lang="ja-JP" altLang="en-US" dirty="0" smtClean="0"/>
              <a:t>前倒し</a:t>
            </a:r>
            <a:r>
              <a:rPr lang="ja-JP" altLang="en-US" dirty="0"/>
              <a:t>の年金生活者（辻中俊樹）、パラサイトシングル、若年超高失業率が直ちに社会不安に結びつかないのは親のインフラのおかげ</a:t>
            </a:r>
          </a:p>
          <a:p>
            <a:pPr>
              <a:lnSpc>
                <a:spcPct val="80000"/>
              </a:lnSpc>
            </a:pPr>
            <a:r>
              <a:rPr lang="ja-JP" altLang="en-US" dirty="0">
                <a:solidFill>
                  <a:srgbClr val="FF0000"/>
                </a:solidFill>
              </a:rPr>
              <a:t>結婚・出産の高い連動</a:t>
            </a:r>
          </a:p>
          <a:p>
            <a:pPr>
              <a:lnSpc>
                <a:spcPct val="80000"/>
              </a:lnSpc>
              <a:buFontTx/>
              <a:buNone/>
            </a:pPr>
            <a:r>
              <a:rPr lang="ja-JP" altLang="en-US" dirty="0">
                <a:solidFill>
                  <a:srgbClr val="FF0000"/>
                </a:solidFill>
              </a:rPr>
              <a:t>　　　婚姻内出生率は長らく２．１以上の水準を保ってき</a:t>
            </a:r>
            <a:r>
              <a:rPr lang="ja-JP" altLang="en-US" sz="2800" dirty="0">
                <a:solidFill>
                  <a:srgbClr val="FF0000"/>
                </a:solidFill>
              </a:rPr>
              <a:t>た</a:t>
            </a:r>
          </a:p>
          <a:p>
            <a:pPr>
              <a:lnSpc>
                <a:spcPct val="80000"/>
              </a:lnSpc>
            </a:pPr>
            <a:endParaRPr lang="en-US" altLang="ja-JP"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ln>
            <a:solidFill>
              <a:schemeClr val="tx1"/>
            </a:solidFill>
          </a:ln>
        </p:spPr>
        <p:txBody>
          <a:bodyPr/>
          <a:lstStyle/>
          <a:p>
            <a:r>
              <a:rPr lang="ja-JP" altLang="en-US"/>
              <a:t>結婚の</a:t>
            </a:r>
            <a:r>
              <a:rPr lang="ja-JP" altLang="en-US" b="1"/>
              <a:t>オプション化</a:t>
            </a:r>
          </a:p>
        </p:txBody>
      </p:sp>
      <p:sp>
        <p:nvSpPr>
          <p:cNvPr id="58371" name="Rectangle 3"/>
          <p:cNvSpPr>
            <a:spLocks noGrp="1" noChangeArrowheads="1"/>
          </p:cNvSpPr>
          <p:nvPr>
            <p:ph type="body" idx="1"/>
          </p:nvPr>
        </p:nvSpPr>
        <p:spPr>
          <a:xfrm>
            <a:off x="1" y="1600200"/>
            <a:ext cx="9144000" cy="5257800"/>
          </a:xfrm>
        </p:spPr>
        <p:txBody>
          <a:bodyPr/>
          <a:lstStyle/>
          <a:p>
            <a:pPr>
              <a:lnSpc>
                <a:spcPct val="80000"/>
              </a:lnSpc>
            </a:pPr>
            <a:r>
              <a:rPr lang="ja-JP" altLang="en-US" dirty="0"/>
              <a:t>日本では近代化に伴って</a:t>
            </a:r>
            <a:r>
              <a:rPr lang="ja-JP" altLang="en-US" b="1" dirty="0"/>
              <a:t>国民皆婚時代</a:t>
            </a:r>
            <a:r>
              <a:rPr lang="ja-JP" altLang="en-US" dirty="0"/>
              <a:t>が</a:t>
            </a:r>
            <a:r>
              <a:rPr lang="ja-JP" altLang="en-US" b="1" dirty="0"/>
              <a:t>約一世紀足らず続きそして終わった</a:t>
            </a:r>
            <a:endParaRPr lang="ja-JP" altLang="en-US" dirty="0"/>
          </a:p>
          <a:p>
            <a:pPr>
              <a:lnSpc>
                <a:spcPct val="80000"/>
              </a:lnSpc>
            </a:pPr>
            <a:r>
              <a:rPr lang="ja-JP" altLang="en-US" dirty="0"/>
              <a:t>日本は１９６０年代までは男女とも国民の９８％近くが結婚する国民皆婚社会であった。　</a:t>
            </a:r>
          </a:p>
          <a:p>
            <a:pPr>
              <a:lnSpc>
                <a:spcPct val="80000"/>
              </a:lnSpc>
            </a:pPr>
            <a:r>
              <a:rPr lang="ja-JP" altLang="en-US" dirty="0"/>
              <a:t>前工業化社会では生涯非婚者が日本でも欧米でも人口の２割程度は存在。</a:t>
            </a:r>
            <a:r>
              <a:rPr lang="ja-JP" altLang="en-US" b="1" dirty="0"/>
              <a:t>　</a:t>
            </a:r>
            <a:endParaRPr lang="ja-JP" altLang="en-US" dirty="0"/>
          </a:p>
          <a:p>
            <a:pPr>
              <a:lnSpc>
                <a:spcPct val="80000"/>
              </a:lnSpc>
            </a:pPr>
            <a:r>
              <a:rPr lang="ja-JP" altLang="en-US" dirty="0"/>
              <a:t>離婚率の高い社会はどこでも再婚率が高い</a:t>
            </a:r>
          </a:p>
          <a:p>
            <a:pPr>
              <a:lnSpc>
                <a:spcPct val="80000"/>
              </a:lnSpc>
            </a:pPr>
            <a:r>
              <a:rPr lang="ja-JP" altLang="en-US" dirty="0"/>
              <a:t>高齢者の間でも死別再婚の動き</a:t>
            </a:r>
          </a:p>
          <a:p>
            <a:pPr>
              <a:lnSpc>
                <a:spcPct val="80000"/>
              </a:lnSpc>
            </a:pPr>
            <a:r>
              <a:rPr lang="ja-JP" altLang="en-US" dirty="0"/>
              <a:t>男女が個別に個人年金権を持ち、自分名義の資産を保有、法律婚で財産帰属を複雑にするよりは事実婚を選択</a:t>
            </a:r>
            <a:r>
              <a:rPr lang="ja-JP" altLang="en-US" sz="2800" dirty="0"/>
              <a:t>　　</a:t>
            </a:r>
          </a:p>
          <a:p>
            <a:pPr>
              <a:lnSpc>
                <a:spcPct val="80000"/>
              </a:lnSpc>
            </a:pP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ln>
            <a:solidFill>
              <a:schemeClr val="tx1"/>
            </a:solidFill>
          </a:ln>
        </p:spPr>
        <p:txBody>
          <a:bodyPr/>
          <a:lstStyle/>
          <a:p>
            <a:r>
              <a:rPr lang="ja-JP" altLang="en-US"/>
              <a:t>外国人労働者</a:t>
            </a:r>
          </a:p>
        </p:txBody>
      </p:sp>
      <p:sp>
        <p:nvSpPr>
          <p:cNvPr id="59395" name="Rectangle 3"/>
          <p:cNvSpPr>
            <a:spLocks noGrp="1" noChangeArrowheads="1"/>
          </p:cNvSpPr>
          <p:nvPr>
            <p:ph type="body" idx="1"/>
          </p:nvPr>
        </p:nvSpPr>
        <p:spPr>
          <a:xfrm>
            <a:off x="457200" y="1600200"/>
            <a:ext cx="8229600" cy="4997450"/>
          </a:xfrm>
        </p:spPr>
        <p:txBody>
          <a:bodyPr/>
          <a:lstStyle/>
          <a:p>
            <a:pPr>
              <a:lnSpc>
                <a:spcPct val="80000"/>
              </a:lnSpc>
            </a:pPr>
            <a:r>
              <a:rPr lang="ja-JP" altLang="en-US" sz="2800"/>
              <a:t>外国人１８０万人１．４％　ブラジルにおける日系人１３０万人</a:t>
            </a:r>
          </a:p>
          <a:p>
            <a:pPr>
              <a:lnSpc>
                <a:spcPct val="80000"/>
              </a:lnSpc>
            </a:pPr>
            <a:r>
              <a:rPr lang="ja-JP" altLang="en-US" sz="2800"/>
              <a:t>９０年入管法改正　高度専門職に門戸開放、日系人入国に留める「定住者」、不法就労助長罪</a:t>
            </a:r>
          </a:p>
          <a:p>
            <a:pPr>
              <a:lnSpc>
                <a:spcPct val="80000"/>
              </a:lnSpc>
            </a:pPr>
            <a:r>
              <a:rPr lang="ja-JP" altLang="en-US" sz="2800"/>
              <a:t>国連総会決議３４４９（第３０会期）不法就労者と呼ぶことを７５年以来中止「規則外労働者」　</a:t>
            </a:r>
          </a:p>
          <a:p>
            <a:pPr>
              <a:lnSpc>
                <a:spcPct val="80000"/>
              </a:lnSpc>
            </a:pPr>
            <a:r>
              <a:rPr lang="ja-JP" altLang="en-US" sz="2800"/>
              <a:t>将来の貯蓄率：経企庁予測では１９９９年から２０２０年の低下　２ポイント（</a:t>
            </a:r>
            <a:r>
              <a:rPr lang="en-US" altLang="ja-JP" sz="2800"/>
              <a:t>17.5→15.5</a:t>
            </a:r>
            <a:r>
              <a:rPr lang="ja-JP" altLang="en-US" sz="2800"/>
              <a:t>）　</a:t>
            </a:r>
          </a:p>
          <a:p>
            <a:pPr>
              <a:lnSpc>
                <a:spcPct val="80000"/>
              </a:lnSpc>
            </a:pPr>
            <a:r>
              <a:rPr lang="ja-JP" altLang="en-US" sz="2800"/>
              <a:t>移民政策を導入しても米国と土俵が同じであれば、米国にゆけない人を受け入れる、英語を使わないハンディがある。西欧型階級社会のほうが良いのか？</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ln>
            <a:solidFill>
              <a:schemeClr val="tx1"/>
            </a:solidFill>
          </a:ln>
        </p:spPr>
        <p:txBody>
          <a:bodyPr>
            <a:normAutofit fontScale="90000"/>
          </a:bodyPr>
          <a:lstStyle/>
          <a:p>
            <a:r>
              <a:rPr lang="ja-JP" altLang="en-US" sz="3600" dirty="0" smtClean="0"/>
              <a:t>国連は高齢化率が７％を超えたものを高齢化社会、１４％を超えたものを高齢社会と定義</a:t>
            </a:r>
            <a:r>
              <a:rPr lang="ja-JP" altLang="en-US" dirty="0"/>
              <a:t>　</a:t>
            </a:r>
          </a:p>
        </p:txBody>
      </p:sp>
      <p:sp>
        <p:nvSpPr>
          <p:cNvPr id="60419" name="Rectangle 3"/>
          <p:cNvSpPr>
            <a:spLocks noGrp="1" noChangeArrowheads="1"/>
          </p:cNvSpPr>
          <p:nvPr>
            <p:ph type="body" idx="1"/>
          </p:nvPr>
        </p:nvSpPr>
        <p:spPr>
          <a:xfrm>
            <a:off x="457200" y="1600200"/>
            <a:ext cx="8686800" cy="4565104"/>
          </a:xfrm>
        </p:spPr>
        <p:txBody>
          <a:bodyPr>
            <a:noAutofit/>
          </a:bodyPr>
          <a:lstStyle/>
          <a:p>
            <a:pPr>
              <a:lnSpc>
                <a:spcPct val="90000"/>
              </a:lnSpc>
            </a:pPr>
            <a:r>
              <a:rPr lang="ja-JP" altLang="en-US" dirty="0"/>
              <a:t>日本人の栄養バランス高齢者比率は年平均０．５％ずつ上昇</a:t>
            </a:r>
          </a:p>
          <a:p>
            <a:pPr>
              <a:lnSpc>
                <a:spcPct val="90000"/>
              </a:lnSpc>
            </a:pPr>
            <a:r>
              <a:rPr lang="ja-JP" altLang="en-US" dirty="0"/>
              <a:t>高齢者の定義　年齢上位１０％論　　　　</a:t>
            </a:r>
          </a:p>
          <a:p>
            <a:pPr>
              <a:lnSpc>
                <a:spcPct val="90000"/>
              </a:lnSpc>
              <a:buFontTx/>
              <a:buNone/>
            </a:pPr>
            <a:r>
              <a:rPr lang="ja-JP" altLang="en-US" dirty="0"/>
              <a:t>　　　１９７０年　６０歳以上　１０％</a:t>
            </a:r>
          </a:p>
          <a:p>
            <a:pPr>
              <a:lnSpc>
                <a:spcPct val="90000"/>
              </a:lnSpc>
            </a:pPr>
            <a:r>
              <a:rPr lang="ja-JP" altLang="en-US" dirty="0"/>
              <a:t>　　　</a:t>
            </a:r>
            <a:r>
              <a:rPr lang="ja-JP" altLang="en-US" dirty="0" smtClean="0"/>
              <a:t>　８５年</a:t>
            </a:r>
            <a:r>
              <a:rPr lang="ja-JP" altLang="en-US" dirty="0"/>
              <a:t>　６５歳以上　１０％</a:t>
            </a:r>
          </a:p>
          <a:p>
            <a:pPr>
              <a:lnSpc>
                <a:spcPct val="90000"/>
              </a:lnSpc>
            </a:pPr>
            <a:r>
              <a:rPr lang="ja-JP" altLang="en-US" dirty="0"/>
              <a:t>　　</a:t>
            </a:r>
            <a:r>
              <a:rPr lang="ja-JP" altLang="en-US" dirty="0" smtClean="0"/>
              <a:t>２０００年</a:t>
            </a:r>
            <a:r>
              <a:rPr lang="ja-JP" altLang="en-US" dirty="0"/>
              <a:t>　７０歳以上　１０％</a:t>
            </a:r>
          </a:p>
          <a:p>
            <a:pPr>
              <a:lnSpc>
                <a:spcPct val="90000"/>
              </a:lnSpc>
            </a:pPr>
            <a:r>
              <a:rPr lang="ja-JP" altLang="en-US" dirty="0" smtClean="0"/>
              <a:t>要介護者率</a:t>
            </a:r>
            <a:r>
              <a:rPr lang="ja-JP" altLang="en-US" dirty="0"/>
              <a:t>　６５～</a:t>
            </a:r>
            <a:r>
              <a:rPr lang="en-US" altLang="ja-JP" dirty="0"/>
              <a:t>1.5%</a:t>
            </a:r>
            <a:r>
              <a:rPr lang="ja-JP" altLang="en-US" dirty="0"/>
              <a:t>　７０～３％　７５～</a:t>
            </a:r>
            <a:r>
              <a:rPr lang="en-US" altLang="ja-JP" dirty="0"/>
              <a:t>5.5%</a:t>
            </a:r>
            <a:r>
              <a:rPr lang="ja-JP" altLang="en-US" dirty="0"/>
              <a:t>　８０～１０％　８５～２０％</a:t>
            </a:r>
          </a:p>
          <a:p>
            <a:pPr>
              <a:lnSpc>
                <a:spcPct val="90000"/>
              </a:lnSpc>
            </a:pPr>
            <a:r>
              <a:rPr lang="ja-JP" altLang="en-US" dirty="0"/>
              <a:t>８００万人中要ケア</a:t>
            </a:r>
            <a:r>
              <a:rPr lang="ja-JP" altLang="en-US" dirty="0" smtClean="0"/>
              <a:t>３００万人１５００万人</a:t>
            </a:r>
            <a:r>
              <a:rPr lang="ja-JP" altLang="en-US" dirty="0"/>
              <a:t>は</a:t>
            </a:r>
            <a:r>
              <a:rPr lang="ja-JP" altLang="en-US" dirty="0" smtClean="0"/>
              <a:t>自立</a:t>
            </a:r>
            <a:endParaRPr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lstStyle/>
          <a:p>
            <a:r>
              <a:rPr lang="ja-JP" altLang="en-US"/>
              <a:t>年金</a:t>
            </a:r>
          </a:p>
        </p:txBody>
      </p:sp>
      <p:sp>
        <p:nvSpPr>
          <p:cNvPr id="11267" name="Rectangle 3"/>
          <p:cNvSpPr>
            <a:spLocks noGrp="1" noChangeArrowheads="1"/>
          </p:cNvSpPr>
          <p:nvPr>
            <p:ph type="body" idx="1"/>
          </p:nvPr>
        </p:nvSpPr>
        <p:spPr/>
        <p:txBody>
          <a:bodyPr/>
          <a:lstStyle/>
          <a:p>
            <a:pPr>
              <a:lnSpc>
                <a:spcPct val="90000"/>
              </a:lnSpc>
            </a:pPr>
            <a:r>
              <a:rPr lang="ja-JP" altLang="en-US"/>
              <a:t>高齢社会だから年金が成り立たないのである。</a:t>
            </a:r>
          </a:p>
          <a:p>
            <a:pPr>
              <a:lnSpc>
                <a:spcPct val="90000"/>
              </a:lnSpc>
            </a:pPr>
            <a:r>
              <a:rPr lang="ja-JP" altLang="en-US"/>
              <a:t>日本は</a:t>
            </a:r>
            <a:r>
              <a:rPr lang="en-US" altLang="ja-JP"/>
              <a:t>65</a:t>
            </a:r>
            <a:r>
              <a:rPr lang="ja-JP" altLang="en-US"/>
              <a:t>歳以上人口が</a:t>
            </a:r>
            <a:r>
              <a:rPr lang="en-US" altLang="ja-JP"/>
              <a:t>7</a:t>
            </a:r>
            <a:r>
              <a:rPr lang="ja-JP" altLang="en-US"/>
              <a:t>％から</a:t>
            </a:r>
            <a:r>
              <a:rPr lang="en-US" altLang="ja-JP"/>
              <a:t>14</a:t>
            </a:r>
            <a:r>
              <a:rPr lang="ja-JP" altLang="en-US"/>
              <a:t>％になるのに</a:t>
            </a:r>
            <a:r>
              <a:rPr lang="en-US" altLang="ja-JP"/>
              <a:t>25</a:t>
            </a:r>
            <a:r>
              <a:rPr lang="ja-JP" altLang="en-US"/>
              <a:t>年。フランスは</a:t>
            </a:r>
            <a:r>
              <a:rPr lang="en-US" altLang="ja-JP"/>
              <a:t>110</a:t>
            </a:r>
            <a:r>
              <a:rPr lang="ja-JP" altLang="en-US"/>
              <a:t>年かかった。</a:t>
            </a:r>
          </a:p>
          <a:p>
            <a:pPr>
              <a:lnSpc>
                <a:spcPct val="90000"/>
              </a:lnSpc>
            </a:pPr>
            <a:r>
              <a:rPr lang="ja-JP" altLang="en-US"/>
              <a:t>従って、フランスは</a:t>
            </a:r>
            <a:r>
              <a:rPr lang="en-US" altLang="ja-JP"/>
              <a:t>20</a:t>
            </a:r>
            <a:r>
              <a:rPr lang="ja-JP" altLang="en-US"/>
              <a:t>年間に一回制度改正をすればよかったが、日本は</a:t>
            </a:r>
            <a:r>
              <a:rPr lang="en-US" altLang="ja-JP"/>
              <a:t>5</a:t>
            </a:r>
            <a:r>
              <a:rPr lang="ja-JP" altLang="en-US"/>
              <a:t>年に一回改正しなければならない</a:t>
            </a:r>
          </a:p>
          <a:p>
            <a:pPr>
              <a:lnSpc>
                <a:spcPct val="90000"/>
              </a:lnSpc>
            </a:pPr>
            <a:r>
              <a:rPr lang="ja-JP" altLang="en-US"/>
              <a:t>高齢者の</a:t>
            </a:r>
            <a:r>
              <a:rPr lang="en-US" altLang="ja-JP"/>
              <a:t>3</a:t>
            </a:r>
            <a:r>
              <a:rPr lang="ja-JP" altLang="en-US"/>
              <a:t>割は家を持っていない。だから年金削減すると大問題となる。住宅政策として対応すべき</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ln>
            <a:solidFill>
              <a:schemeClr val="tx1"/>
            </a:solidFill>
          </a:ln>
        </p:spPr>
        <p:txBody>
          <a:bodyPr/>
          <a:lstStyle/>
          <a:p>
            <a:r>
              <a:rPr lang="ja-JP" altLang="en-US"/>
              <a:t>高齢者数と労働力人口</a:t>
            </a:r>
          </a:p>
        </p:txBody>
      </p:sp>
      <p:sp>
        <p:nvSpPr>
          <p:cNvPr id="8195" name="Rectangle 3"/>
          <p:cNvSpPr>
            <a:spLocks noGrp="1" noChangeArrowheads="1"/>
          </p:cNvSpPr>
          <p:nvPr>
            <p:ph type="body" idx="1"/>
          </p:nvPr>
        </p:nvSpPr>
        <p:spPr/>
        <p:txBody>
          <a:bodyPr/>
          <a:lstStyle/>
          <a:p>
            <a:r>
              <a:rPr lang="ja-JP" altLang="en-US" dirty="0"/>
              <a:t>急速な高齢化の元では、年金制度</a:t>
            </a:r>
            <a:r>
              <a:rPr lang="en-US" altLang="ja-JP" dirty="0"/>
              <a:t>(</a:t>
            </a:r>
            <a:r>
              <a:rPr lang="ja-JP" altLang="en-US" dirty="0"/>
              <a:t>賦課方式</a:t>
            </a:r>
            <a:r>
              <a:rPr lang="en-US" altLang="ja-JP" dirty="0"/>
              <a:t>)</a:t>
            </a:r>
            <a:r>
              <a:rPr lang="ja-JP" altLang="en-US" dirty="0"/>
              <a:t>は、適切かつ持続可能な制度とはいいがたい</a:t>
            </a:r>
          </a:p>
          <a:p>
            <a:r>
              <a:rPr lang="ja-JP" altLang="en-US" dirty="0"/>
              <a:t>ストックの活用を含め、社会保障制度の基本的な再設計が必要</a:t>
            </a:r>
          </a:p>
          <a:p>
            <a:r>
              <a:rPr lang="ja-JP" altLang="en-US" dirty="0"/>
              <a:t>日本の</a:t>
            </a:r>
            <a:r>
              <a:rPr lang="en-US" altLang="ja-JP" dirty="0"/>
              <a:t>65</a:t>
            </a:r>
            <a:r>
              <a:rPr lang="ja-JP" altLang="en-US" dirty="0"/>
              <a:t>歳以上の</a:t>
            </a:r>
            <a:r>
              <a:rPr lang="ja-JP" altLang="en-US" dirty="0" smtClean="0"/>
              <a:t>男性の</a:t>
            </a:r>
            <a:r>
              <a:rPr lang="en-US" altLang="ja-JP" dirty="0" smtClean="0"/>
              <a:t>3</a:t>
            </a:r>
            <a:r>
              <a:rPr lang="ja-JP" altLang="en-US" dirty="0"/>
              <a:t>割が就労と国際的</a:t>
            </a:r>
            <a:r>
              <a:rPr lang="ja-JP" altLang="en-US" dirty="0" smtClean="0"/>
              <a:t>に高い</a:t>
            </a:r>
            <a:r>
              <a:rPr lang="ja-JP" altLang="en-US" dirty="0"/>
              <a:t>　　仏２％　独４％　米１８％</a:t>
            </a:r>
          </a:p>
          <a:p>
            <a:r>
              <a:rPr lang="ja-JP" altLang="en-US" dirty="0"/>
              <a:t>日本は年をとっても働かないと生活できない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認知症の行方不明者１万人</a:t>
            </a:r>
            <a:endParaRPr kumimoji="1" lang="ja-JP" altLang="en-US" dirty="0"/>
          </a:p>
        </p:txBody>
      </p:sp>
      <p:sp>
        <p:nvSpPr>
          <p:cNvPr id="3" name="コンテンツ プレースホルダ 2"/>
          <p:cNvSpPr>
            <a:spLocks noGrp="1"/>
          </p:cNvSpPr>
          <p:nvPr>
            <p:ph idx="1"/>
          </p:nvPr>
        </p:nvSpPr>
        <p:spPr/>
        <p:txBody>
          <a:bodyPr>
            <a:normAutofit fontScale="55000" lnSpcReduction="20000"/>
          </a:bodyPr>
          <a:lstStyle/>
          <a:p>
            <a:r>
              <a:rPr lang="ja-JP" altLang="en-US" dirty="0" smtClean="0"/>
              <a:t>ＮＨＫは、ことし２月、おととし１年間に認知症やその疑いがある人が徘徊などで行方不明になったケースについて、全国の警察本部を対象にアンケート調査を行いました。その結果、行方不明になったとして警察に届けられた人は、全国で延べ９６０７人に上ることが分かりました。このうち、死亡が確認された人は３５１人。その年の末の時点でも行方不明のままの人も２０８人いたことが分かりました。</a:t>
            </a:r>
            <a:br>
              <a:rPr lang="ja-JP" altLang="en-US" dirty="0" smtClean="0"/>
            </a:br>
            <a:r>
              <a:rPr lang="ja-JP" altLang="en-US" dirty="0" smtClean="0"/>
              <a:t/>
            </a:r>
            <a:br>
              <a:rPr lang="ja-JP" altLang="en-US" dirty="0" smtClean="0"/>
            </a:br>
            <a:r>
              <a:rPr lang="ja-JP" altLang="en-US" dirty="0" smtClean="0"/>
              <a:t>都道府県別で死者数が最も多かったのは、</a:t>
            </a:r>
            <a:br>
              <a:rPr lang="ja-JP" altLang="en-US" dirty="0" smtClean="0"/>
            </a:br>
            <a:r>
              <a:rPr lang="ja-JP" altLang="en-US" dirty="0" smtClean="0"/>
              <a:t>大阪で２６人</a:t>
            </a:r>
            <a:br>
              <a:rPr lang="ja-JP" altLang="en-US" dirty="0" smtClean="0"/>
            </a:br>
            <a:r>
              <a:rPr lang="ja-JP" altLang="en-US" dirty="0" smtClean="0"/>
              <a:t>愛知が１９人</a:t>
            </a:r>
            <a:br>
              <a:rPr lang="ja-JP" altLang="en-US" dirty="0" smtClean="0"/>
            </a:br>
            <a:r>
              <a:rPr lang="ja-JP" altLang="en-US" dirty="0" smtClean="0"/>
              <a:t>鹿児島が１７人</a:t>
            </a:r>
            <a:br>
              <a:rPr lang="ja-JP" altLang="en-US" dirty="0" smtClean="0"/>
            </a:br>
            <a:r>
              <a:rPr lang="ja-JP" altLang="en-US" dirty="0" smtClean="0"/>
              <a:t>東京が１６人、</a:t>
            </a:r>
            <a:br>
              <a:rPr lang="ja-JP" altLang="en-US" dirty="0" smtClean="0"/>
            </a:br>
            <a:r>
              <a:rPr lang="ja-JP" altLang="en-US" dirty="0" smtClean="0"/>
              <a:t>茨城が１５人でした。</a:t>
            </a:r>
            <a:br>
              <a:rPr lang="ja-JP" altLang="en-US" dirty="0" smtClean="0"/>
            </a:br>
            <a:r>
              <a:rPr lang="ja-JP" altLang="en-US" dirty="0" smtClean="0"/>
              <a:t/>
            </a:r>
            <a:br>
              <a:rPr lang="ja-JP" altLang="en-US" dirty="0" smtClean="0"/>
            </a:br>
            <a:r>
              <a:rPr lang="ja-JP" altLang="en-US" dirty="0" smtClean="0"/>
              <a:t>行方不明のままの人の数は、</a:t>
            </a:r>
            <a:br>
              <a:rPr lang="ja-JP" altLang="en-US" dirty="0" smtClean="0"/>
            </a:br>
            <a:r>
              <a:rPr lang="ja-JP" altLang="en-US" dirty="0" smtClean="0"/>
              <a:t>愛媛が最も多く１９人</a:t>
            </a:r>
            <a:br>
              <a:rPr lang="ja-JP" altLang="en-US" dirty="0" smtClean="0"/>
            </a:br>
            <a:r>
              <a:rPr lang="ja-JP" altLang="en-US" dirty="0" smtClean="0"/>
              <a:t>愛知が１７人</a:t>
            </a:r>
            <a:br>
              <a:rPr lang="ja-JP" altLang="en-US" dirty="0" smtClean="0"/>
            </a:br>
            <a:r>
              <a:rPr lang="ja-JP" altLang="en-US" dirty="0" smtClean="0"/>
              <a:t>兵庫が１６人</a:t>
            </a:r>
            <a:br>
              <a:rPr lang="ja-JP" altLang="en-US" dirty="0" smtClean="0"/>
            </a:br>
            <a:r>
              <a:rPr lang="ja-JP" altLang="en-US" dirty="0" smtClean="0"/>
              <a:t>東京が１５人</a:t>
            </a:r>
            <a:br>
              <a:rPr lang="ja-JP" altLang="en-US" dirty="0" smtClean="0"/>
            </a:br>
            <a:r>
              <a:rPr lang="ja-JP" altLang="en-US" dirty="0" smtClean="0"/>
              <a:t>大阪が１４人でした。</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tx1"/>
            </a:solidFill>
          </a:ln>
        </p:spPr>
        <p:txBody>
          <a:bodyPr/>
          <a:lstStyle/>
          <a:p>
            <a:r>
              <a:rPr lang="ja-JP" altLang="en-US" sz="3600"/>
              <a:t>生産年齢人口比率と一人当たり財政支出</a:t>
            </a:r>
          </a:p>
        </p:txBody>
      </p:sp>
      <p:sp>
        <p:nvSpPr>
          <p:cNvPr id="9219" name="Rectangle 3"/>
          <p:cNvSpPr>
            <a:spLocks noGrp="1" noChangeArrowheads="1"/>
          </p:cNvSpPr>
          <p:nvPr>
            <p:ph type="body" idx="1"/>
          </p:nvPr>
        </p:nvSpPr>
        <p:spPr>
          <a:xfrm>
            <a:off x="457200" y="1600201"/>
            <a:ext cx="8229600" cy="2404864"/>
          </a:xfrm>
        </p:spPr>
        <p:txBody>
          <a:bodyPr/>
          <a:lstStyle/>
          <a:p>
            <a:r>
              <a:rPr lang="ja-JP" altLang="en-US" dirty="0"/>
              <a:t>人口減少社会では、国民一人当たりの税の負担能力は、年々低下する</a:t>
            </a:r>
          </a:p>
          <a:p>
            <a:r>
              <a:rPr lang="ja-JP" altLang="en-US" dirty="0">
                <a:solidFill>
                  <a:srgbClr val="FF0000"/>
                </a:solidFill>
              </a:rPr>
              <a:t>人口の減少に見合って財政支出が縮小するような支出構造への転換が不可欠</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ln w="28575">
            <a:solidFill>
              <a:schemeClr val="tx1"/>
            </a:solidFill>
          </a:ln>
        </p:spPr>
        <p:txBody>
          <a:bodyPr/>
          <a:lstStyle/>
          <a:p>
            <a:r>
              <a:rPr lang="ja-JP" altLang="en-US" sz="4000"/>
              <a:t>財政支出の見通し</a:t>
            </a:r>
            <a:r>
              <a:rPr lang="en-US" altLang="ja-JP" sz="4000"/>
              <a:t>(</a:t>
            </a:r>
            <a:r>
              <a:rPr lang="ja-JP" altLang="en-US" sz="4000"/>
              <a:t>対国民所得比</a:t>
            </a:r>
            <a:r>
              <a:rPr lang="en-US" altLang="ja-JP" sz="4000"/>
              <a:t>)</a:t>
            </a:r>
          </a:p>
        </p:txBody>
      </p:sp>
      <p:sp>
        <p:nvSpPr>
          <p:cNvPr id="10243" name="Rectangle 3"/>
          <p:cNvSpPr>
            <a:spLocks noGrp="1" noChangeArrowheads="1"/>
          </p:cNvSpPr>
          <p:nvPr>
            <p:ph type="body" idx="1"/>
          </p:nvPr>
        </p:nvSpPr>
        <p:spPr/>
        <p:txBody>
          <a:bodyPr/>
          <a:lstStyle/>
          <a:p>
            <a:r>
              <a:rPr lang="ja-JP" altLang="en-US" dirty="0"/>
              <a:t>支出構造を転換しなければ、財政は破綻</a:t>
            </a:r>
          </a:p>
          <a:p>
            <a:r>
              <a:rPr lang="ja-JP" altLang="en-US" dirty="0"/>
              <a:t>支出構造を転換すれば、造成せずとも財政支出を均衡させることは可能</a:t>
            </a:r>
          </a:p>
          <a:p>
            <a:r>
              <a:rPr lang="ja-JP" altLang="en-US" dirty="0">
                <a:solidFill>
                  <a:srgbClr val="FF0000"/>
                </a:solidFill>
              </a:rPr>
              <a:t>社会福祉政策は、人口減少時代には成立しない</a:t>
            </a:r>
            <a:r>
              <a:rPr lang="ja-JP" altLang="en-US" dirty="0"/>
              <a:t>。従って戦前、</a:t>
            </a:r>
            <a:r>
              <a:rPr lang="en-US" altLang="ja-JP" dirty="0"/>
              <a:t>1920</a:t>
            </a:r>
            <a:r>
              <a:rPr lang="ja-JP" altLang="en-US" dirty="0"/>
              <a:t>年～</a:t>
            </a:r>
            <a:r>
              <a:rPr lang="en-US" altLang="ja-JP" dirty="0"/>
              <a:t>40</a:t>
            </a:r>
            <a:r>
              <a:rPr lang="ja-JP" altLang="en-US" dirty="0"/>
              <a:t>年は労働力比率が低下しており、社会福祉政策はできなかった。相互扶助の福祉政策に力をいれるべき</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ln>
            <a:solidFill>
              <a:schemeClr val="tx1"/>
            </a:solidFill>
          </a:ln>
        </p:spPr>
        <p:txBody>
          <a:bodyPr>
            <a:normAutofit fontScale="90000"/>
          </a:bodyPr>
          <a:lstStyle/>
          <a:p>
            <a:r>
              <a:rPr lang="ja-JP" altLang="en-US" sz="4000"/>
              <a:t>「環境先進国　江戸に学ぶ」</a:t>
            </a:r>
            <a:br>
              <a:rPr lang="ja-JP" altLang="en-US" sz="4000"/>
            </a:br>
            <a:r>
              <a:rPr lang="ja-JP" altLang="en-US" sz="4000"/>
              <a:t>鬼頭　宏　（上智大学）</a:t>
            </a:r>
          </a:p>
        </p:txBody>
      </p:sp>
      <p:sp>
        <p:nvSpPr>
          <p:cNvPr id="48132" name="Rectangle 4"/>
          <p:cNvSpPr>
            <a:spLocks noGrp="1" noChangeArrowheads="1"/>
          </p:cNvSpPr>
          <p:nvPr>
            <p:ph type="body" idx="1"/>
          </p:nvPr>
        </p:nvSpPr>
        <p:spPr/>
        <p:txBody>
          <a:bodyPr/>
          <a:lstStyle/>
          <a:p>
            <a:pPr>
              <a:buFontTx/>
              <a:buNone/>
            </a:pPr>
            <a:r>
              <a:rPr lang="ja-JP" altLang="en-US" sz="2800" dirty="0"/>
              <a:t>１　人口減少の時代：文明の成熟期としての</a:t>
            </a:r>
            <a:r>
              <a:rPr lang="en-US" altLang="ja-JP" sz="2800" dirty="0"/>
              <a:t>21</a:t>
            </a:r>
            <a:r>
              <a:rPr lang="ja-JP" altLang="en-US" sz="2800" dirty="0"/>
              <a:t>世紀</a:t>
            </a:r>
          </a:p>
          <a:p>
            <a:r>
              <a:rPr lang="ja-JP" altLang="en-US" sz="2800" dirty="0"/>
              <a:t>人口減少は「未曾有」の出来事ではない</a:t>
            </a:r>
          </a:p>
          <a:p>
            <a:r>
              <a:rPr lang="ja-JP" altLang="en-US" sz="2800" dirty="0"/>
              <a:t>縄文時代後半／平安時代／江戸時代後半／そして</a:t>
            </a:r>
            <a:r>
              <a:rPr lang="en-US" altLang="ja-JP" sz="2800" dirty="0"/>
              <a:t>21</a:t>
            </a:r>
            <a:r>
              <a:rPr lang="ja-JP" altLang="en-US" sz="2800" dirty="0"/>
              <a:t>世紀</a:t>
            </a:r>
          </a:p>
          <a:p>
            <a:r>
              <a:rPr lang="ja-JP" altLang="en-US" sz="2800" dirty="0"/>
              <a:t>人口増加の減退期は文明の成熟期であった。</a:t>
            </a:r>
          </a:p>
          <a:p>
            <a:r>
              <a:rPr lang="ja-JP" altLang="en-US" sz="2800" dirty="0"/>
              <a:t>少子化は日本だけの減少ではない：「人口転換」の帰結</a:t>
            </a:r>
          </a:p>
          <a:p>
            <a:r>
              <a:rPr lang="ja-JP" altLang="en-US" sz="2800" dirty="0"/>
              <a:t>「超低出生率」国の共通点：家族制度／ジェンダー観の特徴</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84368" y="764704"/>
            <a:ext cx="936104" cy="4824536"/>
          </a:xfrm>
        </p:spPr>
        <p:txBody>
          <a:bodyPr/>
          <a:lstStyle/>
          <a:p>
            <a:r>
              <a:rPr lang="ja-JP" altLang="en-US" dirty="0" smtClean="0"/>
              <a:t>まだら過疎</a:t>
            </a:r>
            <a:endParaRPr kumimoji="1" lang="ja-JP" altLang="en-US" dirty="0"/>
          </a:p>
        </p:txBody>
      </p:sp>
      <p:pic>
        <p:nvPicPr>
          <p:cNvPr id="1026" name="Picture 2" descr="C:\Users\teramae\Desktop\横浜市まだら過疎.jpg"/>
          <p:cNvPicPr>
            <a:picLocks noChangeAspect="1" noChangeArrowheads="1"/>
          </p:cNvPicPr>
          <p:nvPr/>
        </p:nvPicPr>
        <p:blipFill>
          <a:blip r:embed="rId3" cstate="print"/>
          <a:srcRect/>
          <a:stretch>
            <a:fillRect/>
          </a:stretch>
        </p:blipFill>
        <p:spPr bwMode="auto">
          <a:xfrm>
            <a:off x="1835696" y="44624"/>
            <a:ext cx="5256584" cy="68335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1026" name="Picture 2" descr="ニュース画像"/>
          <p:cNvPicPr>
            <a:picLocks noChangeAspect="1" noChangeArrowheads="1"/>
          </p:cNvPicPr>
          <p:nvPr/>
        </p:nvPicPr>
        <p:blipFill>
          <a:blip r:embed="rId3" cstate="print"/>
          <a:srcRect/>
          <a:stretch>
            <a:fillRect/>
          </a:stretch>
        </p:blipFill>
        <p:spPr bwMode="auto">
          <a:xfrm>
            <a:off x="63499" y="1213867"/>
            <a:ext cx="8930569" cy="502344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58370" name="Picture 2" descr="ニュース画像"/>
          <p:cNvPicPr>
            <a:picLocks noChangeAspect="1" noChangeArrowheads="1"/>
          </p:cNvPicPr>
          <p:nvPr/>
        </p:nvPicPr>
        <p:blipFill>
          <a:blip r:embed="rId3" cstate="print"/>
          <a:srcRect/>
          <a:stretch>
            <a:fillRect/>
          </a:stretch>
        </p:blipFill>
        <p:spPr bwMode="auto">
          <a:xfrm>
            <a:off x="63499" y="1766065"/>
            <a:ext cx="7820869" cy="439923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002234"/>
          </a:xfrm>
          <a:ln>
            <a:solidFill>
              <a:schemeClr val="accent1"/>
            </a:solidFill>
          </a:ln>
        </p:spPr>
        <p:txBody>
          <a:bodyPr>
            <a:normAutofit/>
          </a:bodyPr>
          <a:lstStyle/>
          <a:p>
            <a:r>
              <a:rPr lang="ja-JP" altLang="en-US" b="1" dirty="0" smtClean="0"/>
              <a:t>「移民で１億人維持可能」</a:t>
            </a:r>
            <a:r>
              <a:rPr lang="en-US" altLang="ja-JP" b="1" dirty="0" smtClean="0"/>
              <a:t/>
            </a:r>
            <a:br>
              <a:rPr lang="en-US" altLang="ja-JP" b="1" dirty="0" smtClean="0"/>
            </a:br>
            <a:r>
              <a:rPr lang="ja-JP" altLang="en-US" b="1" dirty="0" smtClean="0"/>
              <a:t>政府が本格議論</a:t>
            </a:r>
            <a:endParaRPr kumimoji="1" lang="ja-JP" altLang="en-US" dirty="0"/>
          </a:p>
        </p:txBody>
      </p:sp>
      <p:sp>
        <p:nvSpPr>
          <p:cNvPr id="3" name="コンテンツ プレースホルダ 2"/>
          <p:cNvSpPr>
            <a:spLocks noGrp="1"/>
          </p:cNvSpPr>
          <p:nvPr>
            <p:ph idx="1"/>
          </p:nvPr>
        </p:nvSpPr>
        <p:spPr>
          <a:xfrm>
            <a:off x="457200" y="2608312"/>
            <a:ext cx="8229600" cy="3484984"/>
          </a:xfrm>
        </p:spPr>
        <p:txBody>
          <a:bodyPr>
            <a:normAutofit/>
          </a:bodyPr>
          <a:lstStyle/>
          <a:p>
            <a:r>
              <a:rPr lang="ja-JP" altLang="en-US" dirty="0" smtClean="0"/>
              <a:t>移民を毎年２０万人受け入れ、出生率も回復すれば１００年後も人口は１億人超を保つことができる（内閣府試算）</a:t>
            </a:r>
            <a:endParaRPr lang="en-US" altLang="ja-JP" dirty="0" smtClean="0"/>
          </a:p>
          <a:p>
            <a:r>
              <a:rPr lang="ja-JP" altLang="en-US" dirty="0" smtClean="0"/>
              <a:t>２１１０年には４２８６万人に減る。</a:t>
            </a:r>
            <a:endParaRPr lang="en-US" altLang="ja-JP" dirty="0" smtClean="0"/>
          </a:p>
          <a:p>
            <a:r>
              <a:rPr lang="ja-JP" altLang="en-US" dirty="0" smtClean="0"/>
              <a:t>移民が、働き手の減少や社会保障の負担増に直面する日本を救うのか。</a:t>
            </a: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国立社会保障・人口問題研究所の推計では、日本の人口は２０１２年の１億２７５２万人から、１００年後は３分の１程度に減る</a:t>
            </a:r>
            <a:endParaRPr lang="en-US" altLang="ja-JP" dirty="0" smtClean="0"/>
          </a:p>
          <a:p>
            <a:r>
              <a:rPr lang="ja-JP" altLang="en-US" dirty="0" smtClean="0"/>
              <a:t>内閣府は、移民を１５年以降に年２０万人受け入れ、１人の女性が一生に産む子供の平均数にあたる「合計特殊出生率」も人口が維持できる水準とされる</a:t>
            </a:r>
            <a:r>
              <a:rPr lang="ja-JP" altLang="en-US" dirty="0" smtClean="0">
                <a:solidFill>
                  <a:srgbClr val="FF0000"/>
                </a:solidFill>
              </a:rPr>
              <a:t>２・０７に上がる</a:t>
            </a:r>
            <a:r>
              <a:rPr lang="ja-JP" altLang="en-US" dirty="0" smtClean="0"/>
              <a:t>ケースを想定して人口を推計</a:t>
            </a:r>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solidFill>
            <a:srgbClr val="F0F0E9"/>
          </a:solidFill>
          <a:ln w="9525">
            <a:noFill/>
            <a:miter lim="800000"/>
            <a:headEnd/>
            <a:tailEnd/>
          </a:ln>
          <a:effectLst/>
        </p:spPr>
        <p:txBody>
          <a:bodyPr vert="horz" wrap="none" lIns="66654" tIns="0" rIns="0" bIns="4443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charset="0"/>
              <a:ea typeface="ＭＳ Ｐゴシック" charset="-128"/>
              <a:cs typeface="ＭＳ Ｐゴシック" charset="-128"/>
            </a:endParaRPr>
          </a:p>
          <a:p>
            <a:pPr marL="0" marR="0" lvl="0" indent="0" algn="l" defTabSz="914400" rtl="0" eaLnBrk="0" fontAlgn="b" latinLnBrk="0" hangingPunct="0">
              <a:lnSpc>
                <a:spcPct val="100000"/>
              </a:lnSpc>
              <a:spcBef>
                <a:spcPct val="0"/>
              </a:spcBef>
              <a:spcAft>
                <a:spcPct val="0"/>
              </a:spcAft>
              <a:buClrTx/>
              <a:buSzTx/>
              <a:buFontTx/>
              <a:buChar char="•"/>
              <a:tabLst/>
            </a:pPr>
            <a:r>
              <a:rPr kumimoji="1" lang="ja-JP" sz="500" b="0" i="0" u="none" strike="noStrike" cap="none" normalizeH="0" baseline="0" smtClean="0">
                <a:ln>
                  <a:noFill/>
                </a:ln>
                <a:solidFill>
                  <a:srgbClr val="3C3C35"/>
                </a:solidFill>
                <a:effectLst/>
                <a:latin typeface="Arial" charset="0"/>
                <a:ea typeface="ＭＳ Ｐゴシック" charset="-128"/>
                <a:cs typeface="ＭＳ Ｐゴシック" charset="-128"/>
                <a:hlinkClick r:id="rId3"/>
              </a:rPr>
              <a:t>記事に戻る</a:t>
            </a:r>
            <a:endParaRPr kumimoji="1" lang="ja-JP" sz="800" b="0" i="0" u="none" strike="noStrike" cap="none" normalizeH="0" baseline="0" smtClean="0">
              <a:ln>
                <a:noFill/>
              </a:ln>
              <a:solidFill>
                <a:schemeClr val="tx1"/>
              </a:solidFill>
              <a:effectLst/>
              <a:latin typeface="Arial" charset="0"/>
              <a:ea typeface="ＭＳ Ｐゴシック" charset="-128"/>
              <a:cs typeface="ＭＳ Ｐゴシック" charset="-128"/>
            </a:endParaRPr>
          </a:p>
          <a:p>
            <a:pPr marL="0" marR="0" lvl="0" indent="0" algn="l" defTabSz="914400" rtl="0" eaLnBrk="0" fontAlgn="ctr" latinLnBrk="0" hangingPunct="0">
              <a:lnSpc>
                <a:spcPct val="100000"/>
              </a:lnSpc>
              <a:spcBef>
                <a:spcPct val="0"/>
              </a:spcBef>
              <a:spcAft>
                <a:spcPct val="0"/>
              </a:spcAft>
              <a:buClrTx/>
              <a:buSzTx/>
              <a:buFontTx/>
              <a:buNone/>
              <a:tabLst/>
            </a:pPr>
            <a:r>
              <a:rPr kumimoji="1" lang="ja-JP" sz="100" b="1" i="0" u="none" strike="noStrike" cap="none" normalizeH="0" baseline="0" smtClean="0">
                <a:ln>
                  <a:noFill/>
                </a:ln>
                <a:solidFill>
                  <a:srgbClr val="787871"/>
                </a:solidFill>
                <a:effectLst/>
                <a:latin typeface="Arial" charset="0"/>
                <a:ea typeface="ＭＳ Ｐゴシック" charset="-128"/>
                <a:cs typeface="ＭＳ Ｐゴシック" charset="-128"/>
                <a:hlinkClick r:id="rId4"/>
              </a:rPr>
              <a:t>  </a:t>
            </a:r>
            <a:r>
              <a:rPr kumimoji="1" lang="ja-JP" sz="13400" b="1" i="0" u="none" strike="noStrike" cap="none" normalizeH="0" baseline="0" smtClean="0">
                <a:ln>
                  <a:noFill/>
                </a:ln>
                <a:solidFill>
                  <a:srgbClr val="787871"/>
                </a:solidFill>
                <a:effectLst/>
                <a:latin typeface="Arial" charset="0"/>
                <a:ea typeface="ＭＳ Ｐゴシック" charset="-128"/>
                <a:cs typeface="ＭＳ Ｐゴシック" charset="-128"/>
              </a:rPr>
              <a:t> </a:t>
            </a:r>
            <a:endParaRPr kumimoji="1" lang="ja-JP" sz="200" b="1" i="0" u="none" strike="noStrike" cap="none" normalizeH="0" baseline="0" smtClean="0">
              <a:ln>
                <a:noFill/>
              </a:ln>
              <a:solidFill>
                <a:srgbClr val="5A5A53"/>
              </a:solidFill>
              <a:effectLst/>
              <a:latin typeface="Arial" charset="0"/>
              <a:ea typeface="ＭＳ Ｐゴシック" charset="-128"/>
              <a:cs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200" b="0" i="0" u="none" strike="noStrike" cap="none" normalizeH="0" baseline="0" smtClean="0">
                <a:ln>
                  <a:noFill/>
                </a:ln>
                <a:solidFill>
                  <a:srgbClr val="5A5A53"/>
                </a:solidFill>
                <a:effectLst/>
                <a:latin typeface="Arial" charset="0"/>
                <a:ea typeface="ＭＳ Ｐゴシック" charset="-128"/>
                <a:cs typeface="ＭＳ Ｐゴシック" charset="-128"/>
              </a:rPr>
              <a:t>移民受け入れで人口は１億人超を保つ</a:t>
            </a:r>
            <a:endParaRPr kumimoji="1" lang="ja-JP" sz="100" b="1" i="0" u="none" strike="noStrike" cap="none" normalizeH="0" baseline="0" smtClean="0">
              <a:ln>
                <a:noFill/>
              </a:ln>
              <a:solidFill>
                <a:srgbClr val="787871"/>
              </a:solidFill>
              <a:effectLst/>
              <a:latin typeface="Arial" charset="0"/>
              <a:ea typeface="ＭＳ Ｐゴシック" charset="-128"/>
              <a:cs typeface="ＭＳ Ｐゴシック" charset="-128"/>
            </a:endParaRPr>
          </a:p>
        </p:txBody>
      </p:sp>
      <p:pic>
        <p:nvPicPr>
          <p:cNvPr id="1027" name="Picture 3" descr="写真・図版">
            <a:hlinkClick r:id="rId4"/>
          </p:cNvPr>
          <p:cNvPicPr>
            <a:picLocks noChangeAspect="1" noChangeArrowheads="1"/>
          </p:cNvPicPr>
          <p:nvPr/>
        </p:nvPicPr>
        <p:blipFill>
          <a:blip r:embed="rId5" cstate="print"/>
          <a:srcRect/>
          <a:stretch>
            <a:fillRect/>
          </a:stretch>
        </p:blipFill>
        <p:spPr bwMode="auto">
          <a:xfrm>
            <a:off x="18779" y="260648"/>
            <a:ext cx="9161733" cy="633670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1988</Words>
  <Application>Microsoft Office PowerPoint</Application>
  <PresentationFormat>画面に合わせる (4:3)</PresentationFormat>
  <Paragraphs>262</Paragraphs>
  <Slides>43</Slides>
  <Notes>43</Notes>
  <HiddenSlides>0</HiddenSlides>
  <MMClips>0</MMClips>
  <ScaleCrop>false</ScaleCrop>
  <HeadingPairs>
    <vt:vector size="4" baseType="variant">
      <vt:variant>
        <vt:lpstr>テーマ</vt:lpstr>
      </vt:variant>
      <vt:variant>
        <vt:i4>1</vt:i4>
      </vt:variant>
      <vt:variant>
        <vt:lpstr>スライド タイトル</vt:lpstr>
      </vt:variant>
      <vt:variant>
        <vt:i4>43</vt:i4>
      </vt:variant>
    </vt:vector>
  </HeadingPairs>
  <TitlesOfParts>
    <vt:vector size="44" baseType="lpstr">
      <vt:lpstr>Office テーマ</vt:lpstr>
      <vt:lpstr>都市デザイン論</vt:lpstr>
      <vt:lpstr>都市デザイン論　第十三回 　 高齢社会と都市</vt:lpstr>
      <vt:lpstr>スライド 3</vt:lpstr>
      <vt:lpstr>認知症の行方不明者１万人</vt:lpstr>
      <vt:lpstr>スライド 5</vt:lpstr>
      <vt:lpstr>スライド 6</vt:lpstr>
      <vt:lpstr>「移民で１億人維持可能」 政府が本格議論</vt:lpstr>
      <vt:lpstr>スライド 8</vt:lpstr>
      <vt:lpstr>スライド 9</vt:lpstr>
      <vt:lpstr>高齢化　</vt:lpstr>
      <vt:lpstr>高齢者の増加 首都圏はある時突然ダウン</vt:lpstr>
      <vt:lpstr>スライド 12</vt:lpstr>
      <vt:lpstr>首都圏医療・介護体制が急務</vt:lpstr>
      <vt:lpstr>スライド 14</vt:lpstr>
      <vt:lpstr>高齢化加速</vt:lpstr>
      <vt:lpstr>コンパクトシティ</vt:lpstr>
      <vt:lpstr>コンパクトシティ政策は成功？</vt:lpstr>
      <vt:lpstr>青森 　「アウガ」</vt:lpstr>
      <vt:lpstr>富山市　ライトレール</vt:lpstr>
      <vt:lpstr>年金</vt:lpstr>
      <vt:lpstr>都市高齢者を地方で受入れ</vt:lpstr>
      <vt:lpstr>介護施設の不足</vt:lpstr>
      <vt:lpstr>年齢によってどのくらい 医療資源、介護資源が増えるか</vt:lpstr>
      <vt:lpstr>スライド 24</vt:lpstr>
      <vt:lpstr>スライド 25</vt:lpstr>
      <vt:lpstr>スライド 26</vt:lpstr>
      <vt:lpstr>江戸時代に「少子化」が起きていた。</vt:lpstr>
      <vt:lpstr>人口と食料生産</vt:lpstr>
      <vt:lpstr>食糧自給率　</vt:lpstr>
      <vt:lpstr>少子化</vt:lpstr>
      <vt:lpstr>スライド 31</vt:lpstr>
      <vt:lpstr>母子家庭</vt:lpstr>
      <vt:lpstr>日本女性の年齢階級別労働力</vt:lpstr>
      <vt:lpstr>家族の空洞化　シングルの増加　　</vt:lpstr>
      <vt:lpstr>結婚のオプション化</vt:lpstr>
      <vt:lpstr>外国人労働者</vt:lpstr>
      <vt:lpstr>国連は高齢化率が７％を超えたものを高齢化社会、１４％を超えたものを高齢社会と定義　</vt:lpstr>
      <vt:lpstr>年金</vt:lpstr>
      <vt:lpstr>高齢者数と労働力人口</vt:lpstr>
      <vt:lpstr>生産年齢人口比率と一人当たり財政支出</vt:lpstr>
      <vt:lpstr>財政支出の見通し(対国民所得比)</vt:lpstr>
      <vt:lpstr>「環境先進国　江戸に学ぶ」 鬼頭　宏　（上智大学）</vt:lpstr>
      <vt:lpstr>まだら過疎</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第10回　バリアフリー</dc:title>
  <dc:creator>teramae</dc:creator>
  <cp:lastModifiedBy>owner</cp:lastModifiedBy>
  <cp:revision>16</cp:revision>
  <dcterms:created xsi:type="dcterms:W3CDTF">2014-01-19T10:45:30Z</dcterms:created>
  <dcterms:modified xsi:type="dcterms:W3CDTF">2015-02-26T08:55:57Z</dcterms:modified>
</cp:coreProperties>
</file>